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66" r:id="rId3"/>
    <p:sldId id="258" r:id="rId4"/>
    <p:sldId id="295" r:id="rId5"/>
    <p:sldId id="296" r:id="rId6"/>
    <p:sldId id="297" r:id="rId7"/>
    <p:sldId id="298" r:id="rId8"/>
    <p:sldId id="299" r:id="rId9"/>
    <p:sldId id="300" r:id="rId10"/>
    <p:sldId id="301" r:id="rId11"/>
    <p:sldId id="302" r:id="rId12"/>
    <p:sldId id="303"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Adams" initials="LA" lastIdx="4" clrIdx="0">
    <p:extLst>
      <p:ext uri="{19B8F6BF-5375-455C-9EA6-DF929625EA0E}">
        <p15:presenceInfo xmlns:p15="http://schemas.microsoft.com/office/powerpoint/2012/main" userId="S::ladams@alegeus.com::6962ac2e-b144-4a57-9c9c-14f08e08cdb7" providerId="AD"/>
      </p:ext>
    </p:extLst>
  </p:cmAuthor>
  <p:cmAuthor id="2" name="Josh Lunde" initials="JL" lastIdx="10" clrIdx="1">
    <p:extLst>
      <p:ext uri="{19B8F6BF-5375-455C-9EA6-DF929625EA0E}">
        <p15:presenceInfo xmlns:p15="http://schemas.microsoft.com/office/powerpoint/2012/main" userId="S::jlunde@devenir.com::8f5cafb0-249a-42b7-9cae-cd3db2eeed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9E"/>
    <a:srgbClr val="4C4C4C"/>
    <a:srgbClr val="EF7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2" d="100"/>
          <a:sy n="112" d="100"/>
        </p:scale>
        <p:origin x="43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9A70AF-8E69-4343-989D-809485AA71B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56" b="11736"/>
          <a:stretch/>
        </p:blipFill>
        <p:spPr>
          <a:xfrm>
            <a:off x="6176" y="0"/>
            <a:ext cx="12185823" cy="5071341"/>
          </a:xfrm>
          <a:prstGeom prst="rect">
            <a:avLst/>
          </a:prstGeom>
        </p:spPr>
      </p:pic>
      <p:sp>
        <p:nvSpPr>
          <p:cNvPr id="10" name="Rectangle 9">
            <a:extLst>
              <a:ext uri="{FF2B5EF4-FFF2-40B4-BE49-F238E27FC236}">
                <a16:creationId xmlns:a16="http://schemas.microsoft.com/office/drawing/2014/main" id="{892EE243-1F86-4971-ABAC-58F470F2D952}"/>
              </a:ext>
            </a:extLst>
          </p:cNvPr>
          <p:cNvSpPr/>
          <p:nvPr userDrawn="1"/>
        </p:nvSpPr>
        <p:spPr>
          <a:xfrm>
            <a:off x="-4" y="4381501"/>
            <a:ext cx="12192003" cy="1677034"/>
          </a:xfrm>
          <a:prstGeom prst="rect">
            <a:avLst/>
          </a:prstGeom>
          <a:solidFill>
            <a:srgbClr val="0079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0" dirty="0"/>
          </a:p>
        </p:txBody>
      </p:sp>
      <p:sp>
        <p:nvSpPr>
          <p:cNvPr id="11" name="Rectangle 10">
            <a:extLst>
              <a:ext uri="{FF2B5EF4-FFF2-40B4-BE49-F238E27FC236}">
                <a16:creationId xmlns:a16="http://schemas.microsoft.com/office/drawing/2014/main" id="{11D5E4D4-38C0-4CD6-A6E8-A638205F267F}"/>
              </a:ext>
            </a:extLst>
          </p:cNvPr>
          <p:cNvSpPr/>
          <p:nvPr userDrawn="1"/>
        </p:nvSpPr>
        <p:spPr>
          <a:xfrm>
            <a:off x="-3" y="4319998"/>
            <a:ext cx="12188952" cy="9144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a:extLst>
              <a:ext uri="{FF2B5EF4-FFF2-40B4-BE49-F238E27FC236}">
                <a16:creationId xmlns:a16="http://schemas.microsoft.com/office/drawing/2014/main" id="{CDA6FBCB-AD34-45F6-B12F-1484349AAAC3}"/>
              </a:ext>
            </a:extLst>
          </p:cNvPr>
          <p:cNvSpPr>
            <a:spLocks noChangeAspect="1"/>
          </p:cNvSpPr>
          <p:nvPr userDrawn="1"/>
        </p:nvSpPr>
        <p:spPr>
          <a:xfrm>
            <a:off x="5180073" y="3131184"/>
            <a:ext cx="1828800" cy="1828800"/>
          </a:xfrm>
          <a:prstGeom prst="ellipse">
            <a:avLst/>
          </a:prstGeom>
          <a:solidFill>
            <a:schemeClr val="bg1"/>
          </a:solidFill>
          <a:ln w="155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Isosceles Triangle 13">
            <a:extLst>
              <a:ext uri="{FF2B5EF4-FFF2-40B4-BE49-F238E27FC236}">
                <a16:creationId xmlns:a16="http://schemas.microsoft.com/office/drawing/2014/main" id="{F3B3C0ED-29A8-4F01-BF57-EF94A91CDB5C}"/>
              </a:ext>
            </a:extLst>
          </p:cNvPr>
          <p:cNvSpPr/>
          <p:nvPr userDrawn="1"/>
        </p:nvSpPr>
        <p:spPr>
          <a:xfrm>
            <a:off x="5756270" y="5880399"/>
            <a:ext cx="676405" cy="309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Title 1">
            <a:extLst>
              <a:ext uri="{FF2B5EF4-FFF2-40B4-BE49-F238E27FC236}">
                <a16:creationId xmlns:a16="http://schemas.microsoft.com/office/drawing/2014/main" id="{C1D8F06C-16F4-4B7C-89D9-5B723AE838E7}"/>
              </a:ext>
            </a:extLst>
          </p:cNvPr>
          <p:cNvSpPr>
            <a:spLocks noGrp="1"/>
          </p:cNvSpPr>
          <p:nvPr>
            <p:ph type="ctrTitle" hasCustomPrompt="1"/>
          </p:nvPr>
        </p:nvSpPr>
        <p:spPr>
          <a:xfrm>
            <a:off x="-1" y="5044570"/>
            <a:ext cx="12188949" cy="415498"/>
          </a:xfrm>
          <a:prstGeom prst="rect">
            <a:avLst/>
          </a:prstGeom>
        </p:spPr>
        <p:txBody>
          <a:bodyPr wrap="square" lIns="0" tIns="0" rIns="0" bIns="0" anchor="ctr" anchorCtr="0">
            <a:spAutoFit/>
          </a:bodyPr>
          <a:lstStyle>
            <a:lvl1pPr algn="ctr" defTabSz="457200" rtl="0" eaLnBrk="1" latinLnBrk="0" hangingPunct="1">
              <a:spcBef>
                <a:spcPct val="0"/>
              </a:spcBef>
              <a:buNone/>
              <a:defRPr lang="en-US" sz="3000" b="1" kern="1200" dirty="0" smtClean="0">
                <a:solidFill>
                  <a:schemeClr val="bg1"/>
                </a:solidFill>
                <a:latin typeface="Roboto Slab" pitchFamily="2" charset="0"/>
                <a:ea typeface="Roboto Slab" pitchFamily="2" charset="0"/>
                <a:cs typeface="+mj-cs"/>
              </a:defRPr>
            </a:lvl1pPr>
          </a:lstStyle>
          <a:p>
            <a:r>
              <a:rPr lang="en-US" dirty="0"/>
              <a:t>Click to add presentation title</a:t>
            </a:r>
          </a:p>
        </p:txBody>
      </p:sp>
      <p:sp>
        <p:nvSpPr>
          <p:cNvPr id="19" name="Subtitle 2">
            <a:extLst>
              <a:ext uri="{FF2B5EF4-FFF2-40B4-BE49-F238E27FC236}">
                <a16:creationId xmlns:a16="http://schemas.microsoft.com/office/drawing/2014/main" id="{BB68E6C3-188A-4745-B8AE-79B3FA6C2681}"/>
              </a:ext>
            </a:extLst>
          </p:cNvPr>
          <p:cNvSpPr>
            <a:spLocks noGrp="1"/>
          </p:cNvSpPr>
          <p:nvPr>
            <p:ph type="subTitle" idx="1" hasCustomPrompt="1"/>
          </p:nvPr>
        </p:nvSpPr>
        <p:spPr>
          <a:xfrm>
            <a:off x="0" y="5585908"/>
            <a:ext cx="12188948" cy="221599"/>
          </a:xfrm>
          <a:prstGeom prst="rect">
            <a:avLst/>
          </a:prstGeom>
        </p:spPr>
        <p:txBody>
          <a:bodyPr wrap="square" lIns="0" tIns="0" rIns="0" bIns="0" anchor="ctr" anchorCtr="0">
            <a:spAutoFit/>
          </a:bodyPr>
          <a:lstStyle>
            <a:lvl1pPr marL="0" indent="0" algn="ctr" defTabSz="457200" rtl="0" eaLnBrk="1" latinLnBrk="0" hangingPunct="1">
              <a:spcBef>
                <a:spcPct val="20000"/>
              </a:spcBef>
              <a:buFont typeface="Arial"/>
              <a:buNone/>
              <a:defRPr lang="en-US" sz="1600" kern="1200" spc="150" baseline="0" dirty="0" smtClean="0">
                <a:solidFill>
                  <a:schemeClr val="bg1"/>
                </a:solidFill>
                <a:latin typeface="Roboto Slab" pitchFamily="2" charset="0"/>
                <a:ea typeface="Roboto Slab" pitchFamily="2" charset="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3" name="Picture 2" descr="Icon&#10;&#10;Description automatically generated">
            <a:extLst>
              <a:ext uri="{FF2B5EF4-FFF2-40B4-BE49-F238E27FC236}">
                <a16:creationId xmlns:a16="http://schemas.microsoft.com/office/drawing/2014/main" id="{E28BDF29-CC13-410D-AEE6-34A971AD39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7457" y="6255192"/>
            <a:ext cx="1557085" cy="470875"/>
          </a:xfrm>
          <a:prstGeom prst="rect">
            <a:avLst/>
          </a:prstGeom>
        </p:spPr>
      </p:pic>
    </p:spTree>
    <p:extLst>
      <p:ext uri="{BB962C8B-B14F-4D97-AF65-F5344CB8AC3E}">
        <p14:creationId xmlns:p14="http://schemas.microsoft.com/office/powerpoint/2010/main" val="333920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8035F37-12CA-4B10-BAB5-6B14200AA0F2}"/>
              </a:ext>
            </a:extLst>
          </p:cNvPr>
          <p:cNvSpPr>
            <a:spLocks noGrp="1"/>
          </p:cNvSpPr>
          <p:nvPr>
            <p:ph type="title" hasCustomPrompt="1"/>
          </p:nvPr>
        </p:nvSpPr>
        <p:spPr>
          <a:xfrm>
            <a:off x="1716065" y="900027"/>
            <a:ext cx="10078605" cy="492443"/>
          </a:xfrm>
          <a:prstGeom prst="rect">
            <a:avLst/>
          </a:prstGeom>
        </p:spPr>
        <p:txBody>
          <a:bodyPr lIns="0" tIns="0" rIns="0" bIns="0" anchor="t"/>
          <a:lstStyle>
            <a:lvl1pPr>
              <a:lnSpc>
                <a:spcPct val="100000"/>
              </a:lnSpc>
              <a:spcBef>
                <a:spcPts val="0"/>
              </a:spcBef>
              <a:defRPr sz="3200" b="1">
                <a:solidFill>
                  <a:srgbClr val="EF7C22"/>
                </a:solidFill>
                <a:latin typeface="Roboto Slab" pitchFamily="2" charset="0"/>
                <a:ea typeface="Roboto Slab" pitchFamily="2" charset="0"/>
              </a:defRPr>
            </a:lvl1pPr>
          </a:lstStyle>
          <a:p>
            <a:r>
              <a:rPr lang="en-US" dirty="0"/>
              <a:t>Click to add headline</a:t>
            </a:r>
          </a:p>
        </p:txBody>
      </p:sp>
      <p:sp>
        <p:nvSpPr>
          <p:cNvPr id="12" name="Subtitle 2">
            <a:extLst>
              <a:ext uri="{FF2B5EF4-FFF2-40B4-BE49-F238E27FC236}">
                <a16:creationId xmlns:a16="http://schemas.microsoft.com/office/drawing/2014/main" id="{6D318BB5-B4C5-4E42-A8DE-7573402B9294}"/>
              </a:ext>
            </a:extLst>
          </p:cNvPr>
          <p:cNvSpPr>
            <a:spLocks noGrp="1"/>
          </p:cNvSpPr>
          <p:nvPr>
            <p:ph type="subTitle" idx="16" hasCustomPrompt="1"/>
          </p:nvPr>
        </p:nvSpPr>
        <p:spPr>
          <a:xfrm>
            <a:off x="1716066" y="1413518"/>
            <a:ext cx="10078604" cy="276999"/>
          </a:xfrm>
          <a:prstGeom prst="rect">
            <a:avLst/>
          </a:prstGeom>
        </p:spPr>
        <p:txBody>
          <a:bodyPr wrap="square" lIns="0" tIns="0" rIns="0" bIns="0" anchor="t" anchorCtr="0">
            <a:spAutoFit/>
          </a:bodyPr>
          <a:lstStyle>
            <a:lvl1pPr marL="0" indent="0" algn="l" defTabSz="457200" rtl="0" eaLnBrk="1" latinLnBrk="0" hangingPunct="1">
              <a:lnSpc>
                <a:spcPct val="100000"/>
              </a:lnSpc>
              <a:spcBef>
                <a:spcPts val="0"/>
              </a:spcBef>
              <a:buFont typeface="Arial"/>
              <a:buNone/>
              <a:defRPr lang="en-US" sz="1800" b="0" kern="1200" spc="100" baseline="0" dirty="0" smtClean="0">
                <a:solidFill>
                  <a:srgbClr val="4C4C4C"/>
                </a:solidFill>
                <a:latin typeface="Roboto Slab" pitchFamily="2" charset="0"/>
                <a:ea typeface="Roboto Slab" pitchFamily="2" charset="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3" name="Content Placeholder 2">
            <a:extLst>
              <a:ext uri="{FF2B5EF4-FFF2-40B4-BE49-F238E27FC236}">
                <a16:creationId xmlns:a16="http://schemas.microsoft.com/office/drawing/2014/main" id="{06E71742-D4F1-4E76-ADB4-B3EEA68914DA}"/>
              </a:ext>
            </a:extLst>
          </p:cNvPr>
          <p:cNvSpPr>
            <a:spLocks noGrp="1"/>
          </p:cNvSpPr>
          <p:nvPr>
            <p:ph idx="1" hasCustomPrompt="1"/>
          </p:nvPr>
        </p:nvSpPr>
        <p:spPr>
          <a:xfrm>
            <a:off x="1716066" y="2011680"/>
            <a:ext cx="10078604" cy="3869160"/>
          </a:xfrm>
          <a:prstGeom prst="rect">
            <a:avLst/>
          </a:prstGeom>
        </p:spPr>
        <p:txBody>
          <a:bodyPr lIns="0" tIns="0" rIns="0" bIns="0">
            <a:normAutofit/>
          </a:bodyPr>
          <a:lstStyle>
            <a:lvl1pPr marL="228600" indent="-228600">
              <a:spcBef>
                <a:spcPts val="600"/>
              </a:spcBef>
              <a:buClr>
                <a:srgbClr val="00639E"/>
              </a:buClr>
              <a:buSzPct val="50000"/>
              <a:buFontTx/>
              <a:buChar char="►"/>
              <a:defRPr sz="2000" b="1">
                <a:solidFill>
                  <a:srgbClr val="00639E"/>
                </a:solidFill>
                <a:latin typeface="Roboto Slab" pitchFamily="2" charset="0"/>
                <a:ea typeface="Roboto Slab" pitchFamily="2" charset="0"/>
              </a:defRPr>
            </a:lvl1pPr>
            <a:lvl2pPr marL="628650" indent="-168275">
              <a:spcBef>
                <a:spcPts val="600"/>
              </a:spcBef>
              <a:buClr>
                <a:schemeClr val="tx2"/>
              </a:buClr>
              <a:buSzPct val="100000"/>
              <a:buFont typeface="Arial Narrow" panose="020B0606020202030204" pitchFamily="34" charset="0"/>
              <a:buChar char="–"/>
              <a:defRPr sz="1800">
                <a:solidFill>
                  <a:srgbClr val="4C4C4C"/>
                </a:solidFill>
              </a:defRPr>
            </a:lvl2pPr>
            <a:lvl3pPr marL="1200150" indent="-164592">
              <a:spcBef>
                <a:spcPts val="600"/>
              </a:spcBef>
              <a:buClr>
                <a:schemeClr val="tx2"/>
              </a:buClr>
              <a:buFont typeface="Arial" panose="020B0604020202020204" pitchFamily="34" charset="0"/>
              <a:buChar char="•"/>
              <a:defRPr sz="1800" baseline="0">
                <a:solidFill>
                  <a:srgbClr val="4C4C4C"/>
                </a:solidFill>
              </a:defRPr>
            </a:lvl3pPr>
            <a:lvl4pPr marL="1657350" indent="-164592">
              <a:spcBef>
                <a:spcPts val="600"/>
              </a:spcBef>
              <a:buFont typeface="Arial" panose="020B0604020202020204" pitchFamily="34" charset="0"/>
              <a:buChar char="•"/>
              <a:defRPr sz="1600" baseline="0">
                <a:solidFill>
                  <a:srgbClr val="4C4C4C"/>
                </a:solidFill>
              </a:defRPr>
            </a:lvl4pPr>
            <a:lvl5pPr marL="2114550" indent="-164592">
              <a:spcBef>
                <a:spcPts val="600"/>
              </a:spcBef>
              <a:buFont typeface="Arial" panose="020B0604020202020204" pitchFamily="34" charset="0"/>
              <a:buChar char="•"/>
              <a:defRPr sz="1400">
                <a:solidFill>
                  <a:srgbClr val="4C4C4C"/>
                </a:solidFill>
              </a:defRPr>
            </a:lvl5pPr>
          </a:lstStyle>
          <a:p>
            <a:pPr lvl="0"/>
            <a:r>
              <a:rPr lang="en-US" dirty="0"/>
              <a:t>Click to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C9CF1F5-25DA-4015-9667-BA622A2376E3}"/>
              </a:ext>
            </a:extLst>
          </p:cNvPr>
          <p:cNvSpPr>
            <a:spLocks noGrp="1"/>
          </p:cNvSpPr>
          <p:nvPr>
            <p:ph type="sldNum" sz="quarter" idx="4"/>
          </p:nvPr>
        </p:nvSpPr>
        <p:spPr>
          <a:xfrm>
            <a:off x="93658" y="6356607"/>
            <a:ext cx="559487" cy="365125"/>
          </a:xfrm>
          <a:prstGeom prst="rect">
            <a:avLst/>
          </a:prstGeom>
        </p:spPr>
        <p:txBody>
          <a:bodyPr vert="horz" lIns="91440" tIns="45720" rIns="91440" bIns="45720" rtlCol="0" anchor="ctr"/>
          <a:lstStyle>
            <a:lvl1pPr marL="0" algn="ctr" defTabSz="457200" rtl="0" eaLnBrk="1" latinLnBrk="0" hangingPunct="1">
              <a:defRPr lang="en-US" sz="1000" kern="1200" smtClean="0">
                <a:solidFill>
                  <a:srgbClr val="808285"/>
                </a:solidFill>
                <a:latin typeface="+mn-lt"/>
                <a:ea typeface="+mn-ea"/>
                <a:cs typeface="+mn-cs"/>
              </a:defRPr>
            </a:lvl1pPr>
          </a:lstStyle>
          <a:p>
            <a:fld id="{28EADB7C-1251-C844-91BF-8F73D903870B}" type="slidenum">
              <a:rPr lang="en-US" smtClean="0"/>
              <a:pPr/>
              <a:t>‹#›</a:t>
            </a:fld>
            <a:endParaRPr lang="en-US" dirty="0"/>
          </a:p>
        </p:txBody>
      </p:sp>
      <p:sp>
        <p:nvSpPr>
          <p:cNvPr id="15" name="Date Placeholder 3">
            <a:extLst>
              <a:ext uri="{FF2B5EF4-FFF2-40B4-BE49-F238E27FC236}">
                <a16:creationId xmlns:a16="http://schemas.microsoft.com/office/drawing/2014/main" id="{0BBE9542-15CA-47E1-9FAD-555157ABA597}"/>
              </a:ext>
            </a:extLst>
          </p:cNvPr>
          <p:cNvSpPr>
            <a:spLocks noGrp="1"/>
          </p:cNvSpPr>
          <p:nvPr>
            <p:ph type="dt" sz="half" idx="2"/>
          </p:nvPr>
        </p:nvSpPr>
        <p:spPr>
          <a:xfrm>
            <a:off x="846669" y="6356356"/>
            <a:ext cx="17441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2337E-8BD7-CC4C-A616-438C3AD72DF2}" type="datetime1">
              <a:rPr lang="en-US" smtClean="0"/>
              <a:pPr/>
              <a:t>1/27/2022</a:t>
            </a:fld>
            <a:endParaRPr lang="en-US" dirty="0"/>
          </a:p>
        </p:txBody>
      </p:sp>
      <p:sp>
        <p:nvSpPr>
          <p:cNvPr id="16" name="Footer Placeholder 4">
            <a:extLst>
              <a:ext uri="{FF2B5EF4-FFF2-40B4-BE49-F238E27FC236}">
                <a16:creationId xmlns:a16="http://schemas.microsoft.com/office/drawing/2014/main" id="{098159BB-1779-452B-99D6-B143C343B799}"/>
              </a:ext>
            </a:extLst>
          </p:cNvPr>
          <p:cNvSpPr>
            <a:spLocks noGrp="1"/>
          </p:cNvSpPr>
          <p:nvPr>
            <p:ph type="ftr" sz="quarter" idx="3"/>
          </p:nvPr>
        </p:nvSpPr>
        <p:spPr>
          <a:xfrm>
            <a:off x="4648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9" name="Picture 8" descr="Icon&#10;&#10;Description automatically generated">
            <a:extLst>
              <a:ext uri="{FF2B5EF4-FFF2-40B4-BE49-F238E27FC236}">
                <a16:creationId xmlns:a16="http://schemas.microsoft.com/office/drawing/2014/main" id="{45751D14-6840-458F-AB59-67446829C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585" y="6303479"/>
            <a:ext cx="1557085" cy="470875"/>
          </a:xfrm>
          <a:prstGeom prst="rect">
            <a:avLst/>
          </a:prstGeom>
        </p:spPr>
      </p:pic>
    </p:spTree>
    <p:extLst>
      <p:ext uri="{BB962C8B-B14F-4D97-AF65-F5344CB8AC3E}">
        <p14:creationId xmlns:p14="http://schemas.microsoft.com/office/powerpoint/2010/main" val="125931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7328A81-1589-4896-8EFE-38118CA49995}"/>
              </a:ext>
            </a:extLst>
          </p:cNvPr>
          <p:cNvSpPr>
            <a:spLocks noGrp="1"/>
          </p:cNvSpPr>
          <p:nvPr>
            <p:ph type="sldNum" sz="quarter" idx="4"/>
          </p:nvPr>
        </p:nvSpPr>
        <p:spPr>
          <a:xfrm>
            <a:off x="93658" y="6356607"/>
            <a:ext cx="559487" cy="365125"/>
          </a:xfrm>
          <a:prstGeom prst="rect">
            <a:avLst/>
          </a:prstGeom>
        </p:spPr>
        <p:txBody>
          <a:bodyPr vert="horz" lIns="91440" tIns="45720" rIns="91440" bIns="45720" rtlCol="0" anchor="ctr"/>
          <a:lstStyle>
            <a:lvl1pPr marL="0" algn="ctr" defTabSz="457200" rtl="0" eaLnBrk="1" latinLnBrk="0" hangingPunct="1">
              <a:defRPr lang="en-US" sz="1000" kern="1200" smtClean="0">
                <a:solidFill>
                  <a:srgbClr val="808285"/>
                </a:solidFill>
                <a:latin typeface="+mn-lt"/>
                <a:ea typeface="+mn-ea"/>
                <a:cs typeface="+mn-cs"/>
              </a:defRPr>
            </a:lvl1pPr>
          </a:lstStyle>
          <a:p>
            <a:fld id="{28EADB7C-1251-C844-91BF-8F73D903870B}" type="slidenum">
              <a:rPr lang="en-US" smtClean="0"/>
              <a:pPr/>
              <a:t>‹#›</a:t>
            </a:fld>
            <a:endParaRPr lang="en-US" dirty="0"/>
          </a:p>
        </p:txBody>
      </p:sp>
      <p:sp>
        <p:nvSpPr>
          <p:cNvPr id="8" name="Date Placeholder 3">
            <a:extLst>
              <a:ext uri="{FF2B5EF4-FFF2-40B4-BE49-F238E27FC236}">
                <a16:creationId xmlns:a16="http://schemas.microsoft.com/office/drawing/2014/main" id="{2A48050F-AE57-433F-8C23-44E817DE3564}"/>
              </a:ext>
            </a:extLst>
          </p:cNvPr>
          <p:cNvSpPr>
            <a:spLocks noGrp="1"/>
          </p:cNvSpPr>
          <p:nvPr>
            <p:ph type="dt" sz="half" idx="2"/>
          </p:nvPr>
        </p:nvSpPr>
        <p:spPr>
          <a:xfrm>
            <a:off x="846669" y="6356356"/>
            <a:ext cx="17441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2337E-8BD7-CC4C-A616-438C3AD72DF2}" type="datetime1">
              <a:rPr lang="en-US" smtClean="0"/>
              <a:pPr/>
              <a:t>1/27/2022</a:t>
            </a:fld>
            <a:endParaRPr lang="en-US" dirty="0"/>
          </a:p>
        </p:txBody>
      </p:sp>
      <p:sp>
        <p:nvSpPr>
          <p:cNvPr id="9" name="Footer Placeholder 4">
            <a:extLst>
              <a:ext uri="{FF2B5EF4-FFF2-40B4-BE49-F238E27FC236}">
                <a16:creationId xmlns:a16="http://schemas.microsoft.com/office/drawing/2014/main" id="{6131F88B-2CF2-41F1-993B-8EF0794B2B47}"/>
              </a:ext>
            </a:extLst>
          </p:cNvPr>
          <p:cNvSpPr>
            <a:spLocks noGrp="1"/>
          </p:cNvSpPr>
          <p:nvPr>
            <p:ph type="ftr" sz="quarter" idx="3"/>
          </p:nvPr>
        </p:nvSpPr>
        <p:spPr>
          <a:xfrm>
            <a:off x="4648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17FD5ACC-3F0B-4B0E-A2B2-F96FC9DCA5D9}"/>
              </a:ext>
            </a:extLst>
          </p:cNvPr>
          <p:cNvSpPr>
            <a:spLocks noGrp="1"/>
          </p:cNvSpPr>
          <p:nvPr>
            <p:ph type="title" hasCustomPrompt="1"/>
          </p:nvPr>
        </p:nvSpPr>
        <p:spPr>
          <a:xfrm>
            <a:off x="1716065" y="900027"/>
            <a:ext cx="10078605" cy="492443"/>
          </a:xfrm>
          <a:prstGeom prst="rect">
            <a:avLst/>
          </a:prstGeom>
        </p:spPr>
        <p:txBody>
          <a:bodyPr lIns="0" tIns="0" rIns="0" bIns="0" anchor="t"/>
          <a:lstStyle>
            <a:lvl1pPr>
              <a:lnSpc>
                <a:spcPct val="100000"/>
              </a:lnSpc>
              <a:spcBef>
                <a:spcPts val="0"/>
              </a:spcBef>
              <a:defRPr sz="3200" b="1">
                <a:solidFill>
                  <a:srgbClr val="EF7C22"/>
                </a:solidFill>
                <a:latin typeface="Roboto Slab" pitchFamily="2" charset="0"/>
                <a:ea typeface="Roboto Slab" pitchFamily="2" charset="0"/>
              </a:defRPr>
            </a:lvl1pPr>
          </a:lstStyle>
          <a:p>
            <a:r>
              <a:rPr lang="en-US" dirty="0"/>
              <a:t>Click to add headline</a:t>
            </a:r>
          </a:p>
        </p:txBody>
      </p:sp>
      <p:sp>
        <p:nvSpPr>
          <p:cNvPr id="11" name="Subtitle 2">
            <a:extLst>
              <a:ext uri="{FF2B5EF4-FFF2-40B4-BE49-F238E27FC236}">
                <a16:creationId xmlns:a16="http://schemas.microsoft.com/office/drawing/2014/main" id="{0B5D34AA-806A-4BE8-818D-036982CBE9C5}"/>
              </a:ext>
            </a:extLst>
          </p:cNvPr>
          <p:cNvSpPr>
            <a:spLocks noGrp="1"/>
          </p:cNvSpPr>
          <p:nvPr>
            <p:ph type="subTitle" idx="16" hasCustomPrompt="1"/>
          </p:nvPr>
        </p:nvSpPr>
        <p:spPr>
          <a:xfrm>
            <a:off x="1716066" y="1413518"/>
            <a:ext cx="10078604" cy="276999"/>
          </a:xfrm>
          <a:prstGeom prst="rect">
            <a:avLst/>
          </a:prstGeom>
        </p:spPr>
        <p:txBody>
          <a:bodyPr wrap="square" lIns="0" tIns="0" rIns="0" bIns="0" anchor="t" anchorCtr="0">
            <a:spAutoFit/>
          </a:bodyPr>
          <a:lstStyle>
            <a:lvl1pPr marL="0" indent="0" algn="l" defTabSz="457200" rtl="0" eaLnBrk="1" latinLnBrk="0" hangingPunct="1">
              <a:lnSpc>
                <a:spcPct val="100000"/>
              </a:lnSpc>
              <a:spcBef>
                <a:spcPts val="0"/>
              </a:spcBef>
              <a:buFont typeface="Arial"/>
              <a:buNone/>
              <a:defRPr lang="en-US" sz="1800" b="0" kern="1200" spc="100" baseline="0" dirty="0" smtClean="0">
                <a:solidFill>
                  <a:srgbClr val="4C4C4C"/>
                </a:solidFill>
                <a:latin typeface="Roboto Slab" pitchFamily="2" charset="0"/>
                <a:ea typeface="Roboto Slab" pitchFamily="2" charset="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2" name="Picture Placeholder 7">
            <a:extLst>
              <a:ext uri="{FF2B5EF4-FFF2-40B4-BE49-F238E27FC236}">
                <a16:creationId xmlns:a16="http://schemas.microsoft.com/office/drawing/2014/main" id="{D605D716-7D2F-4994-897E-4F94C7871644}"/>
              </a:ext>
            </a:extLst>
          </p:cNvPr>
          <p:cNvSpPr>
            <a:spLocks noGrp="1"/>
          </p:cNvSpPr>
          <p:nvPr>
            <p:ph type="pic" sz="quarter" idx="15" hasCustomPrompt="1"/>
          </p:nvPr>
        </p:nvSpPr>
        <p:spPr>
          <a:xfrm>
            <a:off x="8826731" y="2011680"/>
            <a:ext cx="2967939" cy="2751741"/>
          </a:xfrm>
          <a:prstGeom prst="rect">
            <a:avLst/>
          </a:prstGeom>
        </p:spPr>
        <p:txBody>
          <a:bodyPr/>
          <a:lstStyle>
            <a:lvl1pPr marL="0" indent="0">
              <a:buFontTx/>
              <a:buNone/>
              <a:defRPr baseline="0">
                <a:solidFill>
                  <a:schemeClr val="tx1"/>
                </a:solidFill>
                <a:latin typeface="Roboto Slab" pitchFamily="2" charset="0"/>
                <a:ea typeface="Roboto Slab" pitchFamily="2" charset="0"/>
              </a:defRPr>
            </a:lvl1pPr>
          </a:lstStyle>
          <a:p>
            <a:r>
              <a:rPr lang="en-US" dirty="0"/>
              <a:t>Insert Photo</a:t>
            </a:r>
          </a:p>
        </p:txBody>
      </p:sp>
      <p:sp>
        <p:nvSpPr>
          <p:cNvPr id="13" name="Content Placeholder 2">
            <a:extLst>
              <a:ext uri="{FF2B5EF4-FFF2-40B4-BE49-F238E27FC236}">
                <a16:creationId xmlns:a16="http://schemas.microsoft.com/office/drawing/2014/main" id="{16214152-D782-433E-B251-5C0DF4257D70}"/>
              </a:ext>
            </a:extLst>
          </p:cNvPr>
          <p:cNvSpPr>
            <a:spLocks noGrp="1"/>
          </p:cNvSpPr>
          <p:nvPr>
            <p:ph idx="1" hasCustomPrompt="1"/>
          </p:nvPr>
        </p:nvSpPr>
        <p:spPr>
          <a:xfrm>
            <a:off x="1716066" y="2011680"/>
            <a:ext cx="6894534" cy="3869160"/>
          </a:xfrm>
          <a:prstGeom prst="rect">
            <a:avLst/>
          </a:prstGeom>
        </p:spPr>
        <p:txBody>
          <a:bodyPr lIns="0" tIns="0" rIns="0" bIns="0">
            <a:normAutofit/>
          </a:bodyPr>
          <a:lstStyle>
            <a:lvl1pPr marL="228600" indent="-228600">
              <a:spcBef>
                <a:spcPts val="600"/>
              </a:spcBef>
              <a:buClr>
                <a:srgbClr val="00639E"/>
              </a:buClr>
              <a:buSzPct val="50000"/>
              <a:buFontTx/>
              <a:buChar char="►"/>
              <a:defRPr sz="2000" b="1">
                <a:solidFill>
                  <a:srgbClr val="00639E"/>
                </a:solidFill>
                <a:latin typeface="Roboto Slab" pitchFamily="2" charset="0"/>
                <a:ea typeface="Roboto Slab" pitchFamily="2" charset="0"/>
              </a:defRPr>
            </a:lvl1pPr>
            <a:lvl2pPr marL="628650" indent="-168275">
              <a:spcBef>
                <a:spcPts val="600"/>
              </a:spcBef>
              <a:buClr>
                <a:schemeClr val="tx2"/>
              </a:buClr>
              <a:buSzPct val="100000"/>
              <a:buFont typeface="Arial Narrow" panose="020B0606020202030204" pitchFamily="34" charset="0"/>
              <a:buChar char="–"/>
              <a:defRPr sz="1800">
                <a:solidFill>
                  <a:srgbClr val="4C4C4C"/>
                </a:solidFill>
              </a:defRPr>
            </a:lvl2pPr>
            <a:lvl3pPr marL="1200150" indent="-164592">
              <a:spcBef>
                <a:spcPts val="600"/>
              </a:spcBef>
              <a:buClr>
                <a:schemeClr val="tx2"/>
              </a:buClr>
              <a:buFont typeface="Arial" panose="020B0604020202020204" pitchFamily="34" charset="0"/>
              <a:buChar char="•"/>
              <a:defRPr sz="1800" baseline="0">
                <a:solidFill>
                  <a:srgbClr val="4C4C4C"/>
                </a:solidFill>
              </a:defRPr>
            </a:lvl3pPr>
            <a:lvl4pPr marL="1657350" indent="-164592">
              <a:spcBef>
                <a:spcPts val="600"/>
              </a:spcBef>
              <a:buFont typeface="Arial" panose="020B0604020202020204" pitchFamily="34" charset="0"/>
              <a:buChar char="•"/>
              <a:defRPr sz="1600" baseline="0">
                <a:solidFill>
                  <a:srgbClr val="4C4C4C"/>
                </a:solidFill>
              </a:defRPr>
            </a:lvl4pPr>
            <a:lvl5pPr marL="2114550" indent="-164592">
              <a:spcBef>
                <a:spcPts val="600"/>
              </a:spcBef>
              <a:buFont typeface="Arial" panose="020B0604020202020204" pitchFamily="34" charset="0"/>
              <a:buChar char="•"/>
              <a:defRPr sz="1400">
                <a:solidFill>
                  <a:srgbClr val="4C4C4C"/>
                </a:solidFill>
              </a:defRPr>
            </a:lvl5pPr>
          </a:lstStyle>
          <a:p>
            <a:pPr lvl="0"/>
            <a:r>
              <a:rPr lang="en-US" dirty="0"/>
              <a:t>Click to add subhead</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pic>
        <p:nvPicPr>
          <p:cNvPr id="15" name="Picture 14" descr="Icon&#10;&#10;Description automatically generated">
            <a:extLst>
              <a:ext uri="{FF2B5EF4-FFF2-40B4-BE49-F238E27FC236}">
                <a16:creationId xmlns:a16="http://schemas.microsoft.com/office/drawing/2014/main" id="{6AA54C65-D84C-46A3-B47E-3987B47AE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585" y="6250605"/>
            <a:ext cx="1557085" cy="470875"/>
          </a:xfrm>
          <a:prstGeom prst="rect">
            <a:avLst/>
          </a:prstGeom>
        </p:spPr>
      </p:pic>
    </p:spTree>
    <p:extLst>
      <p:ext uri="{BB962C8B-B14F-4D97-AF65-F5344CB8AC3E}">
        <p14:creationId xmlns:p14="http://schemas.microsoft.com/office/powerpoint/2010/main" val="318679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43D2A62-7164-4B0D-9D2F-8F7A141B9D17}"/>
              </a:ext>
            </a:extLst>
          </p:cNvPr>
          <p:cNvSpPr>
            <a:spLocks noGrp="1"/>
          </p:cNvSpPr>
          <p:nvPr>
            <p:ph type="sldNum" sz="quarter" idx="4"/>
          </p:nvPr>
        </p:nvSpPr>
        <p:spPr>
          <a:xfrm>
            <a:off x="93658" y="6356607"/>
            <a:ext cx="559487" cy="365125"/>
          </a:xfrm>
          <a:prstGeom prst="rect">
            <a:avLst/>
          </a:prstGeom>
        </p:spPr>
        <p:txBody>
          <a:bodyPr vert="horz" lIns="91440" tIns="45720" rIns="91440" bIns="45720" rtlCol="0" anchor="ctr"/>
          <a:lstStyle>
            <a:lvl1pPr marL="0" algn="ctr" defTabSz="457200" rtl="0" eaLnBrk="1" latinLnBrk="0" hangingPunct="1">
              <a:defRPr lang="en-US" sz="1000" kern="1200" smtClean="0">
                <a:solidFill>
                  <a:srgbClr val="808285"/>
                </a:solidFill>
                <a:latin typeface="+mn-lt"/>
                <a:ea typeface="+mn-ea"/>
                <a:cs typeface="+mn-cs"/>
              </a:defRPr>
            </a:lvl1pPr>
          </a:lstStyle>
          <a:p>
            <a:fld id="{28EADB7C-1251-C844-91BF-8F73D903870B}" type="slidenum">
              <a:rPr lang="en-US" smtClean="0"/>
              <a:pPr/>
              <a:t>‹#›</a:t>
            </a:fld>
            <a:endParaRPr lang="en-US" dirty="0"/>
          </a:p>
        </p:txBody>
      </p:sp>
      <p:sp>
        <p:nvSpPr>
          <p:cNvPr id="9" name="Date Placeholder 3">
            <a:extLst>
              <a:ext uri="{FF2B5EF4-FFF2-40B4-BE49-F238E27FC236}">
                <a16:creationId xmlns:a16="http://schemas.microsoft.com/office/drawing/2014/main" id="{64A90DA8-365B-4F4B-8086-3172B34B9B29}"/>
              </a:ext>
            </a:extLst>
          </p:cNvPr>
          <p:cNvSpPr>
            <a:spLocks noGrp="1"/>
          </p:cNvSpPr>
          <p:nvPr>
            <p:ph type="dt" sz="half" idx="2"/>
          </p:nvPr>
        </p:nvSpPr>
        <p:spPr>
          <a:xfrm>
            <a:off x="846669" y="6356356"/>
            <a:ext cx="17441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2337E-8BD7-CC4C-A616-438C3AD72DF2}" type="datetime1">
              <a:rPr lang="en-US" smtClean="0"/>
              <a:pPr/>
              <a:t>1/27/2022</a:t>
            </a:fld>
            <a:endParaRPr lang="en-US" dirty="0"/>
          </a:p>
        </p:txBody>
      </p:sp>
      <p:sp>
        <p:nvSpPr>
          <p:cNvPr id="10" name="Footer Placeholder 4">
            <a:extLst>
              <a:ext uri="{FF2B5EF4-FFF2-40B4-BE49-F238E27FC236}">
                <a16:creationId xmlns:a16="http://schemas.microsoft.com/office/drawing/2014/main" id="{F6A08F5E-CA60-45C4-A9A3-AC61D382B664}"/>
              </a:ext>
            </a:extLst>
          </p:cNvPr>
          <p:cNvSpPr>
            <a:spLocks noGrp="1"/>
          </p:cNvSpPr>
          <p:nvPr>
            <p:ph type="ftr" sz="quarter" idx="3"/>
          </p:nvPr>
        </p:nvSpPr>
        <p:spPr>
          <a:xfrm>
            <a:off x="4648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Title 1">
            <a:extLst>
              <a:ext uri="{FF2B5EF4-FFF2-40B4-BE49-F238E27FC236}">
                <a16:creationId xmlns:a16="http://schemas.microsoft.com/office/drawing/2014/main" id="{D0581816-8355-4260-BF3E-1BAACD5E9D16}"/>
              </a:ext>
            </a:extLst>
          </p:cNvPr>
          <p:cNvSpPr>
            <a:spLocks noGrp="1"/>
          </p:cNvSpPr>
          <p:nvPr>
            <p:ph type="title" hasCustomPrompt="1"/>
          </p:nvPr>
        </p:nvSpPr>
        <p:spPr>
          <a:xfrm>
            <a:off x="1716065" y="900027"/>
            <a:ext cx="10078605" cy="492443"/>
          </a:xfrm>
          <a:prstGeom prst="rect">
            <a:avLst/>
          </a:prstGeom>
        </p:spPr>
        <p:txBody>
          <a:bodyPr lIns="0" tIns="0" rIns="0" bIns="0" anchor="t"/>
          <a:lstStyle>
            <a:lvl1pPr>
              <a:lnSpc>
                <a:spcPct val="100000"/>
              </a:lnSpc>
              <a:spcBef>
                <a:spcPts val="0"/>
              </a:spcBef>
              <a:defRPr sz="3200" b="1">
                <a:solidFill>
                  <a:srgbClr val="EF7C22"/>
                </a:solidFill>
                <a:latin typeface="Roboto Slab" pitchFamily="2" charset="0"/>
                <a:ea typeface="Roboto Slab" pitchFamily="2" charset="0"/>
              </a:defRPr>
            </a:lvl1pPr>
          </a:lstStyle>
          <a:p>
            <a:r>
              <a:rPr lang="en-US" dirty="0"/>
              <a:t>Click to add headline</a:t>
            </a:r>
          </a:p>
        </p:txBody>
      </p:sp>
      <p:sp>
        <p:nvSpPr>
          <p:cNvPr id="12" name="Subtitle 2">
            <a:extLst>
              <a:ext uri="{FF2B5EF4-FFF2-40B4-BE49-F238E27FC236}">
                <a16:creationId xmlns:a16="http://schemas.microsoft.com/office/drawing/2014/main" id="{D71F0B5F-C25F-4193-B72D-2A1782D65799}"/>
              </a:ext>
            </a:extLst>
          </p:cNvPr>
          <p:cNvSpPr>
            <a:spLocks noGrp="1"/>
          </p:cNvSpPr>
          <p:nvPr>
            <p:ph type="subTitle" idx="16" hasCustomPrompt="1"/>
          </p:nvPr>
        </p:nvSpPr>
        <p:spPr>
          <a:xfrm>
            <a:off x="1716066" y="1413518"/>
            <a:ext cx="10078604" cy="276999"/>
          </a:xfrm>
          <a:prstGeom prst="rect">
            <a:avLst/>
          </a:prstGeom>
        </p:spPr>
        <p:txBody>
          <a:bodyPr wrap="square" lIns="0" tIns="0" rIns="0" bIns="0" anchor="t" anchorCtr="0">
            <a:spAutoFit/>
          </a:bodyPr>
          <a:lstStyle>
            <a:lvl1pPr marL="0" indent="0" algn="l" defTabSz="457200" rtl="0" eaLnBrk="1" latinLnBrk="0" hangingPunct="1">
              <a:lnSpc>
                <a:spcPct val="100000"/>
              </a:lnSpc>
              <a:spcBef>
                <a:spcPts val="0"/>
              </a:spcBef>
              <a:buFont typeface="Arial"/>
              <a:buNone/>
              <a:defRPr lang="en-US" sz="1800" b="0" kern="1200" spc="100" baseline="0" dirty="0" smtClean="0">
                <a:solidFill>
                  <a:srgbClr val="4C4C4C"/>
                </a:solidFill>
                <a:latin typeface="Roboto Slab" pitchFamily="2" charset="0"/>
                <a:ea typeface="Roboto Slab" pitchFamily="2" charset="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13" name="Rectangle 12">
            <a:extLst>
              <a:ext uri="{FF2B5EF4-FFF2-40B4-BE49-F238E27FC236}">
                <a16:creationId xmlns:a16="http://schemas.microsoft.com/office/drawing/2014/main" id="{BBB90401-50B0-4AB6-80DA-A3FAB6CD5D33}"/>
              </a:ext>
            </a:extLst>
          </p:cNvPr>
          <p:cNvSpPr/>
          <p:nvPr userDrawn="1"/>
        </p:nvSpPr>
        <p:spPr>
          <a:xfrm>
            <a:off x="8822870" y="0"/>
            <a:ext cx="2971800" cy="5154386"/>
          </a:xfrm>
          <a:prstGeom prst="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Content Placeholder 2">
            <a:extLst>
              <a:ext uri="{FF2B5EF4-FFF2-40B4-BE49-F238E27FC236}">
                <a16:creationId xmlns:a16="http://schemas.microsoft.com/office/drawing/2014/main" id="{AB3D0448-B035-40D3-ACF2-359A5E9D3BFC}"/>
              </a:ext>
            </a:extLst>
          </p:cNvPr>
          <p:cNvSpPr>
            <a:spLocks noGrp="1"/>
          </p:cNvSpPr>
          <p:nvPr>
            <p:ph idx="1" hasCustomPrompt="1"/>
          </p:nvPr>
        </p:nvSpPr>
        <p:spPr>
          <a:xfrm>
            <a:off x="1716065" y="2011680"/>
            <a:ext cx="6894576" cy="3869160"/>
          </a:xfrm>
          <a:prstGeom prst="rect">
            <a:avLst/>
          </a:prstGeom>
        </p:spPr>
        <p:txBody>
          <a:bodyPr lIns="0" tIns="0" rIns="0" bIns="0">
            <a:normAutofit/>
          </a:bodyPr>
          <a:lstStyle>
            <a:lvl1pPr marL="228600" indent="-228600">
              <a:spcBef>
                <a:spcPts val="600"/>
              </a:spcBef>
              <a:buClr>
                <a:srgbClr val="00639E"/>
              </a:buClr>
              <a:buSzPct val="50000"/>
              <a:buFontTx/>
              <a:buChar char="►"/>
              <a:defRPr sz="2000" b="1">
                <a:solidFill>
                  <a:srgbClr val="00639E"/>
                </a:solidFill>
                <a:latin typeface="Roboto Slab" pitchFamily="2" charset="0"/>
                <a:ea typeface="Roboto Slab" pitchFamily="2" charset="0"/>
              </a:defRPr>
            </a:lvl1pPr>
            <a:lvl2pPr marL="628650" indent="-168275">
              <a:spcBef>
                <a:spcPts val="600"/>
              </a:spcBef>
              <a:buClr>
                <a:schemeClr val="tx2"/>
              </a:buClr>
              <a:buSzPct val="100000"/>
              <a:buFont typeface="Arial Narrow" panose="020B0606020202030204" pitchFamily="34" charset="0"/>
              <a:buChar char="–"/>
              <a:defRPr sz="1800">
                <a:solidFill>
                  <a:srgbClr val="4C4C4C"/>
                </a:solidFill>
              </a:defRPr>
            </a:lvl2pPr>
            <a:lvl3pPr marL="1200150" indent="-164592">
              <a:spcBef>
                <a:spcPts val="600"/>
              </a:spcBef>
              <a:buClr>
                <a:schemeClr val="tx2"/>
              </a:buClr>
              <a:buFont typeface="Arial" panose="020B0604020202020204" pitchFamily="34" charset="0"/>
              <a:buChar char="•"/>
              <a:defRPr sz="1800" baseline="0">
                <a:solidFill>
                  <a:srgbClr val="4C4C4C"/>
                </a:solidFill>
              </a:defRPr>
            </a:lvl3pPr>
            <a:lvl4pPr marL="1657350" indent="-164592">
              <a:spcBef>
                <a:spcPts val="600"/>
              </a:spcBef>
              <a:buFont typeface="Arial" panose="020B0604020202020204" pitchFamily="34" charset="0"/>
              <a:buChar char="•"/>
              <a:defRPr sz="1600" baseline="0">
                <a:solidFill>
                  <a:srgbClr val="4C4C4C"/>
                </a:solidFill>
              </a:defRPr>
            </a:lvl4pPr>
            <a:lvl5pPr marL="2114550" indent="-164592">
              <a:spcBef>
                <a:spcPts val="600"/>
              </a:spcBef>
              <a:buFont typeface="Arial" panose="020B0604020202020204" pitchFamily="34" charset="0"/>
              <a:buChar char="•"/>
              <a:defRPr sz="1400">
                <a:solidFill>
                  <a:srgbClr val="4C4C4C"/>
                </a:solidFill>
              </a:defRPr>
            </a:lvl5pPr>
          </a:lstStyle>
          <a:p>
            <a:pPr lvl="0"/>
            <a:r>
              <a:rPr lang="en-US" dirty="0"/>
              <a:t>Click to add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88DE2ED9-0988-4616-951D-85FDCC77FB06}"/>
              </a:ext>
            </a:extLst>
          </p:cNvPr>
          <p:cNvSpPr>
            <a:spLocks noGrp="1"/>
          </p:cNvSpPr>
          <p:nvPr>
            <p:ph type="body" sz="quarter" idx="14" hasCustomPrompt="1"/>
          </p:nvPr>
        </p:nvSpPr>
        <p:spPr>
          <a:xfrm>
            <a:off x="9255211" y="907425"/>
            <a:ext cx="2129733" cy="289681"/>
          </a:xfrm>
          <a:prstGeom prst="rect">
            <a:avLst/>
          </a:prstGeom>
        </p:spPr>
        <p:txBody>
          <a:bodyPr lIns="0" tIns="0" rIns="0" bIns="0">
            <a:normAutofit/>
          </a:bodyPr>
          <a:lstStyle>
            <a:lvl1pPr marL="0" indent="0">
              <a:buNone/>
              <a:defRPr sz="1600" b="1">
                <a:solidFill>
                  <a:srgbClr val="00639E"/>
                </a:solidFill>
                <a:latin typeface="Roboto Slab" pitchFamily="2" charset="0"/>
                <a:ea typeface="Roboto Slab" pitchFamily="2" charset="0"/>
              </a:defRPr>
            </a:lvl1pPr>
          </a:lstStyle>
          <a:p>
            <a:pPr lvl="0"/>
            <a:r>
              <a:rPr lang="en-US" dirty="0"/>
              <a:t>Highlights</a:t>
            </a:r>
          </a:p>
        </p:txBody>
      </p:sp>
      <p:sp>
        <p:nvSpPr>
          <p:cNvPr id="19" name="Content Placeholder 2">
            <a:extLst>
              <a:ext uri="{FF2B5EF4-FFF2-40B4-BE49-F238E27FC236}">
                <a16:creationId xmlns:a16="http://schemas.microsoft.com/office/drawing/2014/main" id="{8637A3F3-8EEF-4167-8F91-306350E4E179}"/>
              </a:ext>
            </a:extLst>
          </p:cNvPr>
          <p:cNvSpPr>
            <a:spLocks noGrp="1"/>
          </p:cNvSpPr>
          <p:nvPr>
            <p:ph idx="17" hasCustomPrompt="1"/>
          </p:nvPr>
        </p:nvSpPr>
        <p:spPr>
          <a:xfrm>
            <a:off x="9255211" y="1395880"/>
            <a:ext cx="2125859" cy="3426491"/>
          </a:xfrm>
          <a:prstGeom prst="rect">
            <a:avLst/>
          </a:prstGeom>
        </p:spPr>
        <p:txBody>
          <a:bodyPr lIns="0" tIns="0" rIns="0" bIns="0">
            <a:normAutofit/>
          </a:bodyPr>
          <a:lstStyle>
            <a:lvl1pPr marL="228600" indent="-228600">
              <a:spcBef>
                <a:spcPts val="600"/>
              </a:spcBef>
              <a:buClr>
                <a:srgbClr val="00639E"/>
              </a:buClr>
              <a:buSzPct val="50000"/>
              <a:buFontTx/>
              <a:buChar char="►"/>
              <a:defRPr sz="1400" b="0">
                <a:solidFill>
                  <a:srgbClr val="4C4C4C"/>
                </a:solidFill>
                <a:latin typeface="Roboto Slab" pitchFamily="2" charset="0"/>
                <a:ea typeface="Roboto Slab" pitchFamily="2" charset="0"/>
              </a:defRPr>
            </a:lvl1pPr>
            <a:lvl2pPr marL="746125" indent="-285750">
              <a:spcBef>
                <a:spcPts val="600"/>
              </a:spcBef>
              <a:buClr>
                <a:schemeClr val="tx2"/>
              </a:buClr>
              <a:buSzPct val="100000"/>
              <a:buFont typeface="Arial" panose="020B0604020202020204" pitchFamily="34" charset="0"/>
              <a:buChar char="•"/>
              <a:defRPr sz="1200">
                <a:solidFill>
                  <a:srgbClr val="4C4C4C"/>
                </a:solidFill>
                <a:latin typeface="Roboto Slab" pitchFamily="2" charset="0"/>
                <a:ea typeface="Roboto Slab" pitchFamily="2" charset="0"/>
              </a:defRPr>
            </a:lvl2pPr>
            <a:lvl3pPr marL="1200150" indent="-285750">
              <a:spcBef>
                <a:spcPts val="600"/>
              </a:spcBef>
              <a:buClr>
                <a:schemeClr val="tx2"/>
              </a:buClr>
              <a:buFont typeface="Arial" panose="020B0604020202020204" pitchFamily="34" charset="0"/>
              <a:buChar char="•"/>
              <a:defRPr sz="1000" baseline="0">
                <a:solidFill>
                  <a:srgbClr val="4C4C4C"/>
                </a:solidFill>
                <a:latin typeface="Roboto Slab" pitchFamily="2" charset="0"/>
                <a:ea typeface="Roboto Slab" pitchFamily="2" charset="0"/>
              </a:defRPr>
            </a:lvl3pPr>
            <a:lvl4pPr marL="1371600" indent="0">
              <a:spcBef>
                <a:spcPts val="600"/>
              </a:spcBef>
              <a:buNone/>
              <a:defRPr sz="1600" baseline="0">
                <a:solidFill>
                  <a:srgbClr val="4C4C4C"/>
                </a:solidFill>
              </a:defRPr>
            </a:lvl4pPr>
            <a:lvl5pPr marL="1828800" indent="0">
              <a:spcBef>
                <a:spcPts val="600"/>
              </a:spcBef>
              <a:buNone/>
              <a:defRPr sz="1400">
                <a:solidFill>
                  <a:srgbClr val="4C4C4C"/>
                </a:solidFill>
              </a:defRPr>
            </a:lvl5pPr>
          </a:lstStyle>
          <a:p>
            <a:pPr lvl="0"/>
            <a:r>
              <a:rPr lang="en-US" dirty="0"/>
              <a:t>Bullets</a:t>
            </a:r>
          </a:p>
          <a:p>
            <a:pPr lvl="1"/>
            <a:r>
              <a:rPr lang="en-US" dirty="0"/>
              <a:t>Bullets</a:t>
            </a:r>
          </a:p>
          <a:p>
            <a:pPr lvl="2"/>
            <a:r>
              <a:rPr lang="en-US" dirty="0"/>
              <a:t>Bullets</a:t>
            </a:r>
          </a:p>
        </p:txBody>
      </p:sp>
      <p:pic>
        <p:nvPicPr>
          <p:cNvPr id="14" name="Picture 13" descr="Icon&#10;&#10;Description automatically generated">
            <a:extLst>
              <a:ext uri="{FF2B5EF4-FFF2-40B4-BE49-F238E27FC236}">
                <a16:creationId xmlns:a16="http://schemas.microsoft.com/office/drawing/2014/main" id="{8615E60C-2C31-48B6-92FF-46B423FBD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585" y="6250605"/>
            <a:ext cx="1557085" cy="470875"/>
          </a:xfrm>
          <a:prstGeom prst="rect">
            <a:avLst/>
          </a:prstGeom>
        </p:spPr>
      </p:pic>
    </p:spTree>
    <p:extLst>
      <p:ext uri="{BB962C8B-B14F-4D97-AF65-F5344CB8AC3E}">
        <p14:creationId xmlns:p14="http://schemas.microsoft.com/office/powerpoint/2010/main" val="32373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0" name="Subtitle 2">
            <a:extLst>
              <a:ext uri="{FF2B5EF4-FFF2-40B4-BE49-F238E27FC236}">
                <a16:creationId xmlns:a16="http://schemas.microsoft.com/office/drawing/2014/main" id="{925B6023-AFAC-4E6C-813E-2AF3A651C1CD}"/>
              </a:ext>
            </a:extLst>
          </p:cNvPr>
          <p:cNvSpPr>
            <a:spLocks noGrp="1"/>
          </p:cNvSpPr>
          <p:nvPr>
            <p:ph type="subTitle" idx="16" hasCustomPrompt="1"/>
          </p:nvPr>
        </p:nvSpPr>
        <p:spPr>
          <a:xfrm>
            <a:off x="-14594" y="5577844"/>
            <a:ext cx="12206593" cy="276999"/>
          </a:xfrm>
          <a:prstGeom prst="rect">
            <a:avLst/>
          </a:prstGeom>
        </p:spPr>
        <p:txBody>
          <a:bodyPr wrap="square" lIns="0" tIns="0" rIns="0" bIns="0" anchor="ctr" anchorCtr="0">
            <a:spAutoFit/>
          </a:bodyPr>
          <a:lstStyle>
            <a:lvl1pPr marL="0" indent="0" algn="ctr" defTabSz="457200" rtl="0" eaLnBrk="1" latinLnBrk="0" hangingPunct="1">
              <a:lnSpc>
                <a:spcPct val="100000"/>
              </a:lnSpc>
              <a:spcBef>
                <a:spcPts val="0"/>
              </a:spcBef>
              <a:buFont typeface="Arial"/>
              <a:buNone/>
              <a:defRPr lang="en-US" sz="1800" b="0" kern="1200" spc="100" baseline="0" dirty="0" smtClean="0">
                <a:solidFill>
                  <a:srgbClr val="4C4C4C"/>
                </a:solidFill>
                <a:latin typeface="Roboto Slab" pitchFamily="2" charset="0"/>
                <a:ea typeface="Roboto Slab" pitchFamily="2" charset="0"/>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21" name="Picture 20">
            <a:extLst>
              <a:ext uri="{FF2B5EF4-FFF2-40B4-BE49-F238E27FC236}">
                <a16:creationId xmlns:a16="http://schemas.microsoft.com/office/drawing/2014/main" id="{A70D6090-DE11-4B6F-BBBA-31EFD3EEE77E}"/>
              </a:ext>
            </a:extLst>
          </p:cNvPr>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t="25856" b="23583"/>
          <a:stretch/>
        </p:blipFill>
        <p:spPr>
          <a:xfrm>
            <a:off x="6176" y="1"/>
            <a:ext cx="12185823" cy="4108622"/>
          </a:xfrm>
          <a:prstGeom prst="rect">
            <a:avLst/>
          </a:prstGeom>
        </p:spPr>
      </p:pic>
      <p:sp>
        <p:nvSpPr>
          <p:cNvPr id="22" name="Rectangle 21">
            <a:extLst>
              <a:ext uri="{FF2B5EF4-FFF2-40B4-BE49-F238E27FC236}">
                <a16:creationId xmlns:a16="http://schemas.microsoft.com/office/drawing/2014/main" id="{30BCEAD9-C2B4-4D83-BAD0-3B74C77F0A92}"/>
              </a:ext>
            </a:extLst>
          </p:cNvPr>
          <p:cNvSpPr/>
          <p:nvPr userDrawn="1"/>
        </p:nvSpPr>
        <p:spPr>
          <a:xfrm>
            <a:off x="0" y="1"/>
            <a:ext cx="12192000" cy="4108623"/>
          </a:xfrm>
          <a:prstGeom prst="rect">
            <a:avLst/>
          </a:prstGeom>
          <a:solidFill>
            <a:srgbClr val="00639E">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00639E"/>
              </a:solidFill>
            </a:endParaRPr>
          </a:p>
        </p:txBody>
      </p:sp>
      <p:grpSp>
        <p:nvGrpSpPr>
          <p:cNvPr id="4" name="Group 3">
            <a:extLst>
              <a:ext uri="{FF2B5EF4-FFF2-40B4-BE49-F238E27FC236}">
                <a16:creationId xmlns:a16="http://schemas.microsoft.com/office/drawing/2014/main" id="{79A31477-61EE-48B0-8EE6-E6739B5EDCA1}"/>
              </a:ext>
            </a:extLst>
          </p:cNvPr>
          <p:cNvGrpSpPr/>
          <p:nvPr userDrawn="1"/>
        </p:nvGrpSpPr>
        <p:grpSpPr>
          <a:xfrm>
            <a:off x="5057030" y="2780622"/>
            <a:ext cx="2077939" cy="2077939"/>
            <a:chOff x="3546977" y="1874814"/>
            <a:chExt cx="2077939" cy="2077939"/>
          </a:xfrm>
        </p:grpSpPr>
        <p:sp>
          <p:nvSpPr>
            <p:cNvPr id="17" name="Oval 16">
              <a:extLst>
                <a:ext uri="{FF2B5EF4-FFF2-40B4-BE49-F238E27FC236}">
                  <a16:creationId xmlns:a16="http://schemas.microsoft.com/office/drawing/2014/main" id="{45FBCD77-531C-483C-BBF3-86D96A7D162B}"/>
                </a:ext>
              </a:extLst>
            </p:cNvPr>
            <p:cNvSpPr/>
            <p:nvPr userDrawn="1"/>
          </p:nvSpPr>
          <p:spPr>
            <a:xfrm>
              <a:off x="3546977" y="1874814"/>
              <a:ext cx="2077939" cy="207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Oval 17">
              <a:extLst>
                <a:ext uri="{FF2B5EF4-FFF2-40B4-BE49-F238E27FC236}">
                  <a16:creationId xmlns:a16="http://schemas.microsoft.com/office/drawing/2014/main" id="{EBD2B728-1E13-4F24-AE72-D2DA34D5A2B4}"/>
                </a:ext>
              </a:extLst>
            </p:cNvPr>
            <p:cNvSpPr/>
            <p:nvPr userDrawn="1"/>
          </p:nvSpPr>
          <p:spPr>
            <a:xfrm>
              <a:off x="3793281" y="2085602"/>
              <a:ext cx="1582495" cy="1582495"/>
            </a:xfrm>
            <a:prstGeom prst="ellipse">
              <a:avLst/>
            </a:prstGeom>
            <a:solidFill>
              <a:schemeClr val="bg1"/>
            </a:solidFill>
            <a:ln w="127000">
              <a:solidFill>
                <a:srgbClr val="EF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 name="Title 1">
            <a:extLst>
              <a:ext uri="{FF2B5EF4-FFF2-40B4-BE49-F238E27FC236}">
                <a16:creationId xmlns:a16="http://schemas.microsoft.com/office/drawing/2014/main" id="{B4016AC8-B196-40D5-AB99-208C9AD49562}"/>
              </a:ext>
            </a:extLst>
          </p:cNvPr>
          <p:cNvSpPr>
            <a:spLocks noGrp="1"/>
          </p:cNvSpPr>
          <p:nvPr>
            <p:ph type="title" hasCustomPrompt="1"/>
          </p:nvPr>
        </p:nvSpPr>
        <p:spPr>
          <a:xfrm>
            <a:off x="1" y="4963999"/>
            <a:ext cx="12191998" cy="492443"/>
          </a:xfrm>
          <a:prstGeom prst="rect">
            <a:avLst/>
          </a:prstGeom>
        </p:spPr>
        <p:txBody>
          <a:bodyPr lIns="0" tIns="0" rIns="0" bIns="0" anchor="t"/>
          <a:lstStyle>
            <a:lvl1pPr algn="ctr">
              <a:lnSpc>
                <a:spcPct val="100000"/>
              </a:lnSpc>
              <a:spcBef>
                <a:spcPts val="0"/>
              </a:spcBef>
              <a:defRPr sz="3600" b="1">
                <a:solidFill>
                  <a:srgbClr val="EF7C22"/>
                </a:solidFill>
                <a:latin typeface="Roboto Slab" pitchFamily="2" charset="0"/>
                <a:ea typeface="Roboto Slab" pitchFamily="2" charset="0"/>
              </a:defRPr>
            </a:lvl1pPr>
          </a:lstStyle>
          <a:p>
            <a:r>
              <a:rPr lang="en-US" b="1" dirty="0">
                <a:solidFill>
                  <a:srgbClr val="EF7C22"/>
                </a:solidFill>
              </a:rPr>
              <a:t>Click to add headline</a:t>
            </a:r>
          </a:p>
        </p:txBody>
      </p:sp>
      <p:pic>
        <p:nvPicPr>
          <p:cNvPr id="11" name="Picture 10" descr="Icon&#10;&#10;Description automatically generated">
            <a:extLst>
              <a:ext uri="{FF2B5EF4-FFF2-40B4-BE49-F238E27FC236}">
                <a16:creationId xmlns:a16="http://schemas.microsoft.com/office/drawing/2014/main" id="{8F009FF7-0486-44D6-BA23-203B3B9490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97338" y="6233513"/>
            <a:ext cx="1557085" cy="470875"/>
          </a:xfrm>
          <a:prstGeom prst="rect">
            <a:avLst/>
          </a:prstGeom>
        </p:spPr>
      </p:pic>
    </p:spTree>
    <p:extLst>
      <p:ext uri="{BB962C8B-B14F-4D97-AF65-F5344CB8AC3E}">
        <p14:creationId xmlns:p14="http://schemas.microsoft.com/office/powerpoint/2010/main" val="356158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8E6568-3BD9-40A2-806F-7AC14C4AE174}"/>
              </a:ext>
            </a:extLst>
          </p:cNvPr>
          <p:cNvSpPr>
            <a:spLocks noGrp="1"/>
          </p:cNvSpPr>
          <p:nvPr>
            <p:ph type="ctrTitle" hasCustomPrompt="1"/>
          </p:nvPr>
        </p:nvSpPr>
        <p:spPr>
          <a:xfrm>
            <a:off x="463602" y="6057892"/>
            <a:ext cx="3405351" cy="276999"/>
          </a:xfrm>
          <a:prstGeom prst="rect">
            <a:avLst/>
          </a:prstGeom>
        </p:spPr>
        <p:txBody>
          <a:bodyPr wrap="square" lIns="0" tIns="0" rIns="0" bIns="0" anchor="t" anchorCtr="0">
            <a:spAutoFit/>
          </a:bodyPr>
          <a:lstStyle>
            <a:lvl1pPr algn="l" defTabSz="457200" rtl="0" eaLnBrk="1" latinLnBrk="0" hangingPunct="1">
              <a:spcBef>
                <a:spcPct val="0"/>
              </a:spcBef>
              <a:buNone/>
              <a:defRPr lang="en-US" sz="2000" b="1" kern="1200" dirty="0" smtClean="0">
                <a:solidFill>
                  <a:srgbClr val="00639E"/>
                </a:solidFill>
                <a:latin typeface="Roboto Slab" pitchFamily="2" charset="0"/>
                <a:ea typeface="Roboto Slab" pitchFamily="2" charset="0"/>
                <a:cs typeface="+mj-cs"/>
              </a:defRPr>
            </a:lvl1pPr>
          </a:lstStyle>
          <a:p>
            <a:r>
              <a:rPr lang="en-US" dirty="0"/>
              <a:t>Click to add title </a:t>
            </a:r>
          </a:p>
        </p:txBody>
      </p:sp>
      <p:sp>
        <p:nvSpPr>
          <p:cNvPr id="12" name="Isosceles Triangle 11">
            <a:extLst>
              <a:ext uri="{FF2B5EF4-FFF2-40B4-BE49-F238E27FC236}">
                <a16:creationId xmlns:a16="http://schemas.microsoft.com/office/drawing/2014/main" id="{3504171C-6AE0-4A9F-969B-0132A4125ED0}"/>
              </a:ext>
            </a:extLst>
          </p:cNvPr>
          <p:cNvSpPr/>
          <p:nvPr userDrawn="1"/>
        </p:nvSpPr>
        <p:spPr>
          <a:xfrm>
            <a:off x="10720247" y="4839174"/>
            <a:ext cx="676405" cy="30955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descr="Icon&#10;&#10;Description automatically generated">
            <a:extLst>
              <a:ext uri="{FF2B5EF4-FFF2-40B4-BE49-F238E27FC236}">
                <a16:creationId xmlns:a16="http://schemas.microsoft.com/office/drawing/2014/main" id="{CAA06EC4-9A3A-4320-A14E-0C7BE13DE2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7585" y="6250605"/>
            <a:ext cx="1557085" cy="470875"/>
          </a:xfrm>
          <a:prstGeom prst="rect">
            <a:avLst/>
          </a:prstGeom>
        </p:spPr>
      </p:pic>
    </p:spTree>
    <p:extLst>
      <p:ext uri="{BB962C8B-B14F-4D97-AF65-F5344CB8AC3E}">
        <p14:creationId xmlns:p14="http://schemas.microsoft.com/office/powerpoint/2010/main" val="1965033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CE58D1-F158-4D71-8331-6B644CA3CB29}"/>
              </a:ext>
            </a:extLst>
          </p:cNvPr>
          <p:cNvSpPr/>
          <p:nvPr userDrawn="1"/>
        </p:nvSpPr>
        <p:spPr>
          <a:xfrm>
            <a:off x="0" y="3680"/>
            <a:ext cx="12192000" cy="478920"/>
          </a:xfrm>
          <a:prstGeom prst="rect">
            <a:avLst/>
          </a:prstGeom>
          <a:solidFill>
            <a:srgbClr val="0079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Oval 8">
            <a:extLst>
              <a:ext uri="{FF2B5EF4-FFF2-40B4-BE49-F238E27FC236}">
                <a16:creationId xmlns:a16="http://schemas.microsoft.com/office/drawing/2014/main" id="{E009753E-4A78-4DBF-9300-41245B8F3BAC}"/>
              </a:ext>
            </a:extLst>
          </p:cNvPr>
          <p:cNvSpPr/>
          <p:nvPr userDrawn="1"/>
        </p:nvSpPr>
        <p:spPr>
          <a:xfrm>
            <a:off x="-344237" y="171275"/>
            <a:ext cx="2077939" cy="20779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a:extLst>
              <a:ext uri="{FF2B5EF4-FFF2-40B4-BE49-F238E27FC236}">
                <a16:creationId xmlns:a16="http://schemas.microsoft.com/office/drawing/2014/main" id="{71F6AFEF-CF2A-4053-BC38-84A64E5870FC}"/>
              </a:ext>
            </a:extLst>
          </p:cNvPr>
          <p:cNvSpPr/>
          <p:nvPr userDrawn="1"/>
        </p:nvSpPr>
        <p:spPr>
          <a:xfrm>
            <a:off x="-135508" y="382063"/>
            <a:ext cx="1582495" cy="1582495"/>
          </a:xfrm>
          <a:prstGeom prst="ellipse">
            <a:avLst/>
          </a:prstGeom>
          <a:solidFill>
            <a:schemeClr val="bg1"/>
          </a:solidFill>
          <a:ln w="127000">
            <a:solidFill>
              <a:srgbClr val="EF7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a:extLst>
              <a:ext uri="{FF2B5EF4-FFF2-40B4-BE49-F238E27FC236}">
                <a16:creationId xmlns:a16="http://schemas.microsoft.com/office/drawing/2014/main" id="{FF954906-5476-49D2-97E4-33C17CF3C9BC}"/>
              </a:ext>
            </a:extLst>
          </p:cNvPr>
          <p:cNvSpPr>
            <a:spLocks noGrp="1"/>
          </p:cNvSpPr>
          <p:nvPr>
            <p:ph type="sldNum" sz="quarter" idx="4"/>
          </p:nvPr>
        </p:nvSpPr>
        <p:spPr>
          <a:xfrm>
            <a:off x="93658" y="6356607"/>
            <a:ext cx="559487" cy="365125"/>
          </a:xfrm>
          <a:prstGeom prst="rect">
            <a:avLst/>
          </a:prstGeom>
        </p:spPr>
        <p:txBody>
          <a:bodyPr vert="horz" lIns="91440" tIns="45720" rIns="91440" bIns="45720" rtlCol="0" anchor="ctr"/>
          <a:lstStyle>
            <a:lvl1pPr marL="0" algn="ctr" defTabSz="457200" rtl="0" eaLnBrk="1" latinLnBrk="0" hangingPunct="1">
              <a:defRPr lang="en-US" sz="1000" kern="1200" smtClean="0">
                <a:solidFill>
                  <a:srgbClr val="808285"/>
                </a:solidFill>
                <a:latin typeface="+mn-lt"/>
                <a:ea typeface="+mn-ea"/>
                <a:cs typeface="+mn-cs"/>
              </a:defRPr>
            </a:lvl1pPr>
          </a:lstStyle>
          <a:p>
            <a:fld id="{28EADB7C-1251-C844-91BF-8F73D903870B}" type="slidenum">
              <a:rPr lang="en-US" smtClean="0"/>
              <a:pPr/>
              <a:t>‹#›</a:t>
            </a:fld>
            <a:endParaRPr lang="en-US" dirty="0"/>
          </a:p>
        </p:txBody>
      </p:sp>
      <p:sp>
        <p:nvSpPr>
          <p:cNvPr id="12" name="Date Placeholder 3">
            <a:extLst>
              <a:ext uri="{FF2B5EF4-FFF2-40B4-BE49-F238E27FC236}">
                <a16:creationId xmlns:a16="http://schemas.microsoft.com/office/drawing/2014/main" id="{3FE102C1-A3EF-4FFF-BB6A-716A1FFE844C}"/>
              </a:ext>
            </a:extLst>
          </p:cNvPr>
          <p:cNvSpPr>
            <a:spLocks noGrp="1"/>
          </p:cNvSpPr>
          <p:nvPr>
            <p:ph type="dt" sz="half" idx="2"/>
          </p:nvPr>
        </p:nvSpPr>
        <p:spPr>
          <a:xfrm>
            <a:off x="846669" y="6356356"/>
            <a:ext cx="17441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2337E-8BD7-CC4C-A616-438C3AD72DF2}" type="datetime1">
              <a:rPr lang="en-US" smtClean="0"/>
              <a:pPr/>
              <a:t>1/27/2022</a:t>
            </a:fld>
            <a:endParaRPr lang="en-US" dirty="0"/>
          </a:p>
        </p:txBody>
      </p:sp>
      <p:sp>
        <p:nvSpPr>
          <p:cNvPr id="14" name="Footer Placeholder 4">
            <a:extLst>
              <a:ext uri="{FF2B5EF4-FFF2-40B4-BE49-F238E27FC236}">
                <a16:creationId xmlns:a16="http://schemas.microsoft.com/office/drawing/2014/main" id="{EB9C3237-A651-445E-8D1D-DBCC89ADF493}"/>
              </a:ext>
            </a:extLst>
          </p:cNvPr>
          <p:cNvSpPr>
            <a:spLocks noGrp="1"/>
          </p:cNvSpPr>
          <p:nvPr>
            <p:ph type="ftr" sz="quarter" idx="3"/>
          </p:nvPr>
        </p:nvSpPr>
        <p:spPr>
          <a:xfrm>
            <a:off x="4648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4320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sainvestments.com/p/alegeus/about-hsagp.html" TargetMode="Externa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DDD7-7640-4268-979B-A01714A4C75C}"/>
              </a:ext>
            </a:extLst>
          </p:cNvPr>
          <p:cNvSpPr>
            <a:spLocks noGrp="1"/>
          </p:cNvSpPr>
          <p:nvPr>
            <p:ph type="ctrTitle"/>
          </p:nvPr>
        </p:nvSpPr>
        <p:spPr>
          <a:xfrm>
            <a:off x="-1" y="5044570"/>
            <a:ext cx="12188949" cy="415498"/>
          </a:xfrm>
        </p:spPr>
        <p:txBody>
          <a:bodyPr/>
          <a:lstStyle/>
          <a:p>
            <a:r>
              <a:rPr lang="en-US" dirty="0"/>
              <a:t>HSA Investment Information, Education and Experience</a:t>
            </a:r>
          </a:p>
        </p:txBody>
      </p:sp>
      <p:sp>
        <p:nvSpPr>
          <p:cNvPr id="3" name="Subtitle 2">
            <a:extLst>
              <a:ext uri="{FF2B5EF4-FFF2-40B4-BE49-F238E27FC236}">
                <a16:creationId xmlns:a16="http://schemas.microsoft.com/office/drawing/2014/main" id="{A8084C1B-C4CF-4DA4-9B5A-99B81A47A261}"/>
              </a:ext>
            </a:extLst>
          </p:cNvPr>
          <p:cNvSpPr>
            <a:spLocks noGrp="1"/>
          </p:cNvSpPr>
          <p:nvPr>
            <p:ph type="subTitle" idx="1"/>
          </p:nvPr>
        </p:nvSpPr>
        <p:spPr/>
        <p:txBody>
          <a:bodyPr/>
          <a:lstStyle/>
          <a:p>
            <a:r>
              <a:rPr lang="en-US" dirty="0"/>
              <a:t>Click to add subtitle</a:t>
            </a:r>
          </a:p>
        </p:txBody>
      </p:sp>
      <p:pic>
        <p:nvPicPr>
          <p:cNvPr id="6" name="Graphic 5">
            <a:extLst>
              <a:ext uri="{FF2B5EF4-FFF2-40B4-BE49-F238E27FC236}">
                <a16:creationId xmlns:a16="http://schemas.microsoft.com/office/drawing/2014/main" id="{243A4627-446D-4283-A5C7-1DD0F72B6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33186" y="3504502"/>
            <a:ext cx="1092647" cy="1025554"/>
          </a:xfrm>
          <a:prstGeom prst="rect">
            <a:avLst/>
          </a:prstGeom>
        </p:spPr>
      </p:pic>
    </p:spTree>
    <p:extLst>
      <p:ext uri="{BB962C8B-B14F-4D97-AF65-F5344CB8AC3E}">
        <p14:creationId xmlns:p14="http://schemas.microsoft.com/office/powerpoint/2010/main" val="39878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Timing of Transfers To and From Investments</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8"/>
            <a:ext cx="9902686" cy="4306192"/>
          </a:xfrm>
        </p:spPr>
        <p:txBody>
          <a:bodyPr>
            <a:noAutofit/>
          </a:bodyPr>
          <a:lstStyle/>
          <a:p>
            <a:pPr>
              <a:lnSpc>
                <a:spcPct val="120000"/>
              </a:lnSpc>
            </a:pPr>
            <a:r>
              <a:rPr lang="en-US" sz="1400" dirty="0"/>
              <a:t>Transfers to investments (buys)</a:t>
            </a:r>
            <a:br>
              <a:rPr lang="en-US" sz="1200" b="0" dirty="0"/>
            </a:br>
            <a:r>
              <a:rPr lang="en-US" sz="1200" b="0" dirty="0">
                <a:solidFill>
                  <a:srgbClr val="4C4C4C"/>
                </a:solidFill>
              </a:rPr>
              <a:t>Generally takes two business days.</a:t>
            </a:r>
          </a:p>
          <a:p>
            <a:pPr lvl="1">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before</a:t>
            </a:r>
            <a:r>
              <a:rPr lang="en-US" sz="1200" b="0" dirty="0">
                <a:latin typeface="Roboto Slab" pitchFamily="2" charset="0"/>
                <a:ea typeface="Roboto Slab" pitchFamily="2" charset="0"/>
              </a:rPr>
              <a:t> 1pm ET on a trading </a:t>
            </a:r>
            <a:r>
              <a:rPr lang="en-US" sz="1200" dirty="0">
                <a:latin typeface="Roboto Slab" pitchFamily="2" charset="0"/>
                <a:ea typeface="Roboto Slab" pitchFamily="2" charset="0"/>
              </a:rPr>
              <a:t>day, you will receive the </a:t>
            </a:r>
            <a:r>
              <a:rPr lang="en-US" sz="1200" b="1" dirty="0">
                <a:latin typeface="Roboto Slab" pitchFamily="2" charset="0"/>
                <a:ea typeface="Roboto Slab" pitchFamily="2" charset="0"/>
              </a:rPr>
              <a:t>next trading day's NAV</a:t>
            </a:r>
            <a:r>
              <a:rPr lang="en-US" sz="1200" b="0" dirty="0">
                <a:latin typeface="Roboto Slab" pitchFamily="2" charset="0"/>
                <a:ea typeface="Roboto Slab" pitchFamily="2" charset="0"/>
              </a:rPr>
              <a:t>. Once settled, </a:t>
            </a:r>
            <a:r>
              <a:rPr lang="en-US" sz="1200" dirty="0">
                <a:latin typeface="Roboto Slab" pitchFamily="2" charset="0"/>
                <a:ea typeface="Roboto Slab" pitchFamily="2" charset="0"/>
              </a:rPr>
              <a:t>shares will be visible </a:t>
            </a:r>
            <a:r>
              <a:rPr lang="en-US" sz="1200" b="0" dirty="0">
                <a:latin typeface="Roboto Slab" pitchFamily="2" charset="0"/>
                <a:ea typeface="Roboto Slab" pitchFamily="2" charset="0"/>
              </a:rPr>
              <a:t>on the website and available to transfer.</a:t>
            </a:r>
          </a:p>
          <a:p>
            <a:pPr lvl="1">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after</a:t>
            </a:r>
            <a:r>
              <a:rPr lang="en-US" sz="1200" b="0" dirty="0">
                <a:latin typeface="Roboto Slab" pitchFamily="2" charset="0"/>
                <a:ea typeface="Roboto Slab" pitchFamily="2" charset="0"/>
              </a:rPr>
              <a:t> 1pm ET on </a:t>
            </a:r>
            <a:r>
              <a:rPr lang="en-US" sz="1200" dirty="0">
                <a:latin typeface="Roboto Slab" pitchFamily="2" charset="0"/>
                <a:ea typeface="Roboto Slab" pitchFamily="2" charset="0"/>
              </a:rPr>
              <a:t>a trading day, you will receive the </a:t>
            </a:r>
            <a:r>
              <a:rPr lang="en-US" sz="1200" b="1" dirty="0">
                <a:latin typeface="Roboto Slab" pitchFamily="2" charset="0"/>
                <a:ea typeface="Roboto Slab" pitchFamily="2" charset="0"/>
              </a:rPr>
              <a:t>2</a:t>
            </a:r>
            <a:r>
              <a:rPr lang="en-US" sz="1200" b="1" baseline="30000" dirty="0">
                <a:latin typeface="Roboto Slab" pitchFamily="2" charset="0"/>
                <a:ea typeface="Roboto Slab" pitchFamily="2" charset="0"/>
              </a:rPr>
              <a:t>nd</a:t>
            </a:r>
            <a:r>
              <a:rPr lang="en-US" sz="1200" b="1" dirty="0">
                <a:latin typeface="Roboto Slab" pitchFamily="2" charset="0"/>
                <a:ea typeface="Roboto Slab" pitchFamily="2" charset="0"/>
              </a:rPr>
              <a:t> trading day's NAV</a:t>
            </a:r>
            <a:r>
              <a:rPr lang="en-US" sz="1200" b="0" dirty="0">
                <a:latin typeface="Roboto Slab" pitchFamily="2" charset="0"/>
                <a:ea typeface="Roboto Slab" pitchFamily="2" charset="0"/>
              </a:rPr>
              <a:t>. Once settled, </a:t>
            </a:r>
            <a:r>
              <a:rPr lang="en-US" sz="1200" dirty="0">
                <a:latin typeface="Roboto Slab" pitchFamily="2" charset="0"/>
                <a:ea typeface="Roboto Slab" pitchFamily="2" charset="0"/>
              </a:rPr>
              <a:t>shares will be visible </a:t>
            </a:r>
            <a:r>
              <a:rPr lang="en-US" sz="1200" b="0" dirty="0">
                <a:latin typeface="Roboto Slab" pitchFamily="2" charset="0"/>
                <a:ea typeface="Roboto Slab" pitchFamily="2" charset="0"/>
              </a:rPr>
              <a:t>on the website and available to transfer.</a:t>
            </a:r>
          </a:p>
          <a:p>
            <a:pPr>
              <a:lnSpc>
                <a:spcPct val="120000"/>
              </a:lnSpc>
              <a:spcBef>
                <a:spcPts val="1200"/>
              </a:spcBef>
            </a:pPr>
            <a:r>
              <a:rPr lang="en-US" sz="1400" dirty="0"/>
              <a:t>Inter-fund transfers</a:t>
            </a:r>
          </a:p>
          <a:p>
            <a:pPr marL="746125" lvl="1" indent="-285750">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before</a:t>
            </a:r>
            <a:r>
              <a:rPr lang="en-US" sz="1200" b="0" dirty="0">
                <a:latin typeface="Roboto Slab" pitchFamily="2" charset="0"/>
                <a:ea typeface="Roboto Slab" pitchFamily="2" charset="0"/>
              </a:rPr>
              <a:t> 4pm ET on a trading </a:t>
            </a:r>
            <a:r>
              <a:rPr lang="en-US" sz="1200" dirty="0">
                <a:latin typeface="Roboto Slab" pitchFamily="2" charset="0"/>
                <a:ea typeface="Roboto Slab" pitchFamily="2" charset="0"/>
              </a:rPr>
              <a:t>day, you will receive </a:t>
            </a:r>
            <a:r>
              <a:rPr lang="en-US" sz="1200" b="1" dirty="0">
                <a:latin typeface="Roboto Slab" pitchFamily="2" charset="0"/>
                <a:ea typeface="Roboto Slab" pitchFamily="2" charset="0"/>
              </a:rPr>
              <a:t>that trading day's NAV</a:t>
            </a:r>
            <a:r>
              <a:rPr lang="en-US" sz="1200" b="0" dirty="0">
                <a:latin typeface="Roboto Slab" pitchFamily="2" charset="0"/>
                <a:ea typeface="Roboto Slab" pitchFamily="2" charset="0"/>
              </a:rPr>
              <a:t>. Once settled, </a:t>
            </a:r>
            <a:r>
              <a:rPr lang="en-US" sz="1200" dirty="0">
                <a:latin typeface="Roboto Slab" pitchFamily="2" charset="0"/>
                <a:ea typeface="Roboto Slab" pitchFamily="2" charset="0"/>
              </a:rPr>
              <a:t>shares will be visible on the </a:t>
            </a:r>
            <a:r>
              <a:rPr lang="en-US" sz="1200" b="0" dirty="0">
                <a:latin typeface="Roboto Slab" pitchFamily="2" charset="0"/>
                <a:ea typeface="Roboto Slab" pitchFamily="2" charset="0"/>
              </a:rPr>
              <a:t>website and available to transfer.</a:t>
            </a:r>
          </a:p>
          <a:p>
            <a:pPr marL="746125" lvl="1" indent="-285750">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after</a:t>
            </a:r>
            <a:r>
              <a:rPr lang="en-US" sz="1200" b="0" dirty="0">
                <a:latin typeface="Roboto Slab" pitchFamily="2" charset="0"/>
                <a:ea typeface="Roboto Slab" pitchFamily="2" charset="0"/>
              </a:rPr>
              <a:t> 4pm ET on a tra</a:t>
            </a:r>
            <a:r>
              <a:rPr lang="en-US" sz="1200" dirty="0">
                <a:latin typeface="Roboto Slab" pitchFamily="2" charset="0"/>
                <a:ea typeface="Roboto Slab" pitchFamily="2" charset="0"/>
              </a:rPr>
              <a:t>din</a:t>
            </a:r>
            <a:r>
              <a:rPr lang="en-US" sz="1200" b="0" dirty="0">
                <a:latin typeface="Roboto Slab" pitchFamily="2" charset="0"/>
                <a:ea typeface="Roboto Slab" pitchFamily="2" charset="0"/>
              </a:rPr>
              <a:t>g </a:t>
            </a:r>
            <a:r>
              <a:rPr lang="en-US" sz="1200" dirty="0">
                <a:latin typeface="Roboto Slab" pitchFamily="2" charset="0"/>
                <a:ea typeface="Roboto Slab" pitchFamily="2" charset="0"/>
              </a:rPr>
              <a:t>day, you will receive the </a:t>
            </a:r>
            <a:r>
              <a:rPr lang="en-US" sz="1200" b="1" dirty="0">
                <a:latin typeface="Roboto Slab" pitchFamily="2" charset="0"/>
                <a:ea typeface="Roboto Slab" pitchFamily="2" charset="0"/>
              </a:rPr>
              <a:t>next trading day's NAV</a:t>
            </a:r>
            <a:r>
              <a:rPr lang="en-US" sz="1200" b="0" dirty="0">
                <a:latin typeface="Roboto Slab" pitchFamily="2" charset="0"/>
                <a:ea typeface="Roboto Slab" pitchFamily="2" charset="0"/>
              </a:rPr>
              <a:t>. Once settled, </a:t>
            </a:r>
            <a:r>
              <a:rPr lang="en-US" sz="1200" dirty="0">
                <a:latin typeface="Roboto Slab" pitchFamily="2" charset="0"/>
                <a:ea typeface="Roboto Slab" pitchFamily="2" charset="0"/>
              </a:rPr>
              <a:t>shares will be visible </a:t>
            </a:r>
            <a:r>
              <a:rPr lang="en-US" sz="1200" b="0" dirty="0">
                <a:latin typeface="Roboto Slab" pitchFamily="2" charset="0"/>
                <a:ea typeface="Roboto Slab" pitchFamily="2" charset="0"/>
              </a:rPr>
              <a:t>on the website and available to transfer.</a:t>
            </a:r>
          </a:p>
          <a:p>
            <a:pPr>
              <a:lnSpc>
                <a:spcPct val="120000"/>
              </a:lnSpc>
              <a:spcBef>
                <a:spcPts val="1200"/>
              </a:spcBef>
            </a:pPr>
            <a:r>
              <a:rPr lang="en-US" sz="1400" dirty="0"/>
              <a:t>Transfers from investments to the HSA base account (sells)</a:t>
            </a:r>
            <a:br>
              <a:rPr lang="en-US" sz="1200" dirty="0"/>
            </a:br>
            <a:r>
              <a:rPr lang="en-US" sz="1200" b="0" dirty="0">
                <a:solidFill>
                  <a:srgbClr val="4C4C4C"/>
                </a:solidFill>
              </a:rPr>
              <a:t>Transfers to your HSA base account will be liquidated proportionally based on your current asset balances.</a:t>
            </a:r>
          </a:p>
          <a:p>
            <a:pPr lvl="1">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before</a:t>
            </a:r>
            <a:r>
              <a:rPr lang="en-US" sz="1200" b="0" dirty="0">
                <a:latin typeface="Roboto Slab" pitchFamily="2" charset="0"/>
                <a:ea typeface="Roboto Slab" pitchFamily="2" charset="0"/>
              </a:rPr>
              <a:t> 4pm </a:t>
            </a:r>
            <a:r>
              <a:rPr lang="en-US" sz="1200" dirty="0">
                <a:latin typeface="Roboto Slab" pitchFamily="2" charset="0"/>
                <a:ea typeface="Roboto Slab" pitchFamily="2" charset="0"/>
              </a:rPr>
              <a:t>ET on a trading day, you will </a:t>
            </a:r>
            <a:r>
              <a:rPr lang="en-US" sz="1200" b="0" dirty="0">
                <a:latin typeface="Roboto Slab" pitchFamily="2" charset="0"/>
                <a:ea typeface="Roboto Slab" pitchFamily="2" charset="0"/>
              </a:rPr>
              <a:t>receive </a:t>
            </a:r>
            <a:r>
              <a:rPr lang="en-US" sz="1200" b="1" dirty="0">
                <a:latin typeface="Roboto Slab" pitchFamily="2" charset="0"/>
                <a:ea typeface="Roboto Slab" pitchFamily="2" charset="0"/>
              </a:rPr>
              <a:t>that trading day's NAV</a:t>
            </a:r>
            <a:r>
              <a:rPr lang="en-US" sz="1200" b="0" dirty="0">
                <a:latin typeface="Roboto Slab" pitchFamily="2" charset="0"/>
                <a:ea typeface="Roboto Slab" pitchFamily="2" charset="0"/>
              </a:rPr>
              <a:t>. The proceeds from the sell will be available in the base HSA account on the following business day after </a:t>
            </a:r>
            <a:r>
              <a:rPr lang="en-US" sz="1200" dirty="0">
                <a:latin typeface="Roboto Slab" pitchFamily="2" charset="0"/>
                <a:ea typeface="Roboto Slab" pitchFamily="2" charset="0"/>
              </a:rPr>
              <a:t>settlement (two days </a:t>
            </a:r>
            <a:r>
              <a:rPr lang="en-US" sz="1200" b="0" dirty="0">
                <a:latin typeface="Roboto Slab" pitchFamily="2" charset="0"/>
                <a:ea typeface="Roboto Slab" pitchFamily="2" charset="0"/>
              </a:rPr>
              <a:t>after the sell request). </a:t>
            </a:r>
          </a:p>
          <a:p>
            <a:pPr lvl="1">
              <a:lnSpc>
                <a:spcPct val="120000"/>
              </a:lnSpc>
              <a:spcBef>
                <a:spcPts val="200"/>
              </a:spcBef>
            </a:pPr>
            <a:r>
              <a:rPr lang="en-US" sz="1200" b="0" dirty="0">
                <a:latin typeface="Roboto Slab" pitchFamily="2" charset="0"/>
                <a:ea typeface="Roboto Slab" pitchFamily="2" charset="0"/>
              </a:rPr>
              <a:t>When submitted </a:t>
            </a:r>
            <a:r>
              <a:rPr lang="en-US" sz="1200" b="1" dirty="0">
                <a:latin typeface="Roboto Slab" pitchFamily="2" charset="0"/>
                <a:ea typeface="Roboto Slab" pitchFamily="2" charset="0"/>
              </a:rPr>
              <a:t>after</a:t>
            </a:r>
            <a:r>
              <a:rPr lang="en-US" sz="1200" b="0" dirty="0">
                <a:latin typeface="Roboto Slab" pitchFamily="2" charset="0"/>
                <a:ea typeface="Roboto Slab" pitchFamily="2" charset="0"/>
              </a:rPr>
              <a:t> 4pm ET on a trading </a:t>
            </a:r>
            <a:r>
              <a:rPr lang="en-US" sz="1200" dirty="0">
                <a:latin typeface="Roboto Slab" pitchFamily="2" charset="0"/>
                <a:ea typeface="Roboto Slab" pitchFamily="2" charset="0"/>
              </a:rPr>
              <a:t>day, you will receive </a:t>
            </a:r>
            <a:r>
              <a:rPr lang="en-US" sz="1200" b="0" dirty="0">
                <a:latin typeface="Roboto Slab" pitchFamily="2" charset="0"/>
                <a:ea typeface="Roboto Slab" pitchFamily="2" charset="0"/>
              </a:rPr>
              <a:t>the </a:t>
            </a:r>
            <a:r>
              <a:rPr lang="en-US" sz="1200" b="1" dirty="0">
                <a:latin typeface="Roboto Slab" pitchFamily="2" charset="0"/>
                <a:ea typeface="Roboto Slab" pitchFamily="2" charset="0"/>
              </a:rPr>
              <a:t>next trading day's NAV</a:t>
            </a:r>
            <a:r>
              <a:rPr lang="en-US" sz="1200" b="0" dirty="0">
                <a:latin typeface="Roboto Slab" pitchFamily="2" charset="0"/>
                <a:ea typeface="Roboto Slab" pitchFamily="2" charset="0"/>
              </a:rPr>
              <a:t>. The proceeds from the sell will be available in the base HSA account on the following business day after the </a:t>
            </a:r>
            <a:r>
              <a:rPr lang="en-US" sz="1200" dirty="0">
                <a:latin typeface="Roboto Slab" pitchFamily="2" charset="0"/>
                <a:ea typeface="Roboto Slab" pitchFamily="2" charset="0"/>
              </a:rPr>
              <a:t>trade settles (three days after the sell request).</a:t>
            </a:r>
          </a:p>
          <a:p>
            <a:pPr>
              <a:lnSpc>
                <a:spcPct val="120000"/>
              </a:lnSpc>
              <a:spcBef>
                <a:spcPts val="1200"/>
              </a:spcBef>
            </a:pPr>
            <a:r>
              <a:rPr lang="en-US" sz="1400" dirty="0"/>
              <a:t>Balance and activity data</a:t>
            </a:r>
            <a:br>
              <a:rPr lang="en-US" sz="1200" b="0" dirty="0"/>
            </a:br>
            <a:r>
              <a:rPr lang="en-US" sz="1200" b="0" dirty="0">
                <a:solidFill>
                  <a:srgbClr val="4C4C4C"/>
                </a:solidFill>
              </a:rPr>
              <a:t>Updated each evening the NYSE is open.</a:t>
            </a:r>
            <a:endParaRPr lang="en-US" sz="1200" dirty="0">
              <a:solidFill>
                <a:srgbClr val="4C4C4C"/>
              </a:solidFill>
            </a:endParaRP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162370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a:xfrm>
            <a:off x="1716065" y="900027"/>
            <a:ext cx="10078605" cy="492443"/>
          </a:xfrm>
        </p:spPr>
        <p:txBody>
          <a:bodyPr/>
          <a:lstStyle/>
          <a:p>
            <a:r>
              <a:rPr lang="en-US" dirty="0"/>
              <a:t>Transaction History</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8"/>
            <a:ext cx="10078604" cy="4306192"/>
          </a:xfrm>
        </p:spPr>
        <p:txBody>
          <a:bodyPr>
            <a:normAutofit/>
          </a:bodyPr>
          <a:lstStyle/>
          <a:p>
            <a:pPr>
              <a:lnSpc>
                <a:spcPct val="100000"/>
              </a:lnSpc>
            </a:pPr>
            <a:r>
              <a:rPr lang="en-US" sz="1400" b="0" dirty="0">
                <a:solidFill>
                  <a:srgbClr val="4C4C4C"/>
                </a:solidFill>
              </a:rPr>
              <a:t>Transaction History is where account holders view summary and detailed investment account activity</a:t>
            </a:r>
          </a:p>
          <a:p>
            <a:pPr>
              <a:lnSpc>
                <a:spcPct val="100000"/>
              </a:lnSpc>
            </a:pPr>
            <a:r>
              <a:rPr lang="en-US" sz="1400" b="0" dirty="0">
                <a:solidFill>
                  <a:srgbClr val="4C4C4C"/>
                </a:solidFill>
              </a:rPr>
              <a:t>Examples of transaction history include deposit transactions, fund rebalances and exchange information, dividend and interest history, money movement back to the HSA, and annual fee deductions</a:t>
            </a:r>
          </a:p>
          <a:p>
            <a:pPr>
              <a:lnSpc>
                <a:spcPct val="100000"/>
              </a:lnSpc>
            </a:pPr>
            <a:r>
              <a:rPr lang="en-US" sz="1400" b="0" dirty="0">
                <a:solidFill>
                  <a:srgbClr val="4C4C4C"/>
                </a:solidFill>
              </a:rPr>
              <a:t>Account holders can sort from the date of their first deposit into the investment account up to the previous day’s market close</a:t>
            </a:r>
          </a:p>
          <a:p>
            <a:pPr>
              <a:lnSpc>
                <a:spcPct val="100000"/>
              </a:lnSpc>
            </a:pPr>
            <a:endParaRPr lang="en-US" sz="1400" b="0" dirty="0">
              <a:solidFill>
                <a:srgbClr val="4C4C4C"/>
              </a:solidFill>
            </a:endParaRP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pic>
        <p:nvPicPr>
          <p:cNvPr id="9" name="Picture 8">
            <a:extLst>
              <a:ext uri="{FF2B5EF4-FFF2-40B4-BE49-F238E27FC236}">
                <a16:creationId xmlns:a16="http://schemas.microsoft.com/office/drawing/2014/main" id="{0476EA54-DF94-4DF4-9317-234DA6122207}"/>
              </a:ext>
            </a:extLst>
          </p:cNvPr>
          <p:cNvPicPr>
            <a:picLocks noChangeAspect="1"/>
          </p:cNvPicPr>
          <p:nvPr/>
        </p:nvPicPr>
        <p:blipFill rotWithShape="1">
          <a:blip r:embed="rId4"/>
          <a:srcRect t="2948" b="11250"/>
          <a:stretch/>
        </p:blipFill>
        <p:spPr>
          <a:xfrm>
            <a:off x="2829081" y="2862396"/>
            <a:ext cx="6533838" cy="3767328"/>
          </a:xfrm>
          <a:prstGeom prst="rect">
            <a:avLst/>
          </a:prstGeom>
          <a:ln>
            <a:noFill/>
          </a:ln>
          <a:effectLst>
            <a:outerShdw blurRad="292100" dist="139700" dir="2700000" algn="tl" rotWithShape="0">
              <a:srgbClr val="333333">
                <a:alpha val="40000"/>
              </a:srgbClr>
            </a:outerShdw>
          </a:effectLst>
        </p:spPr>
      </p:pic>
    </p:spTree>
    <p:extLst>
      <p:ext uri="{BB962C8B-B14F-4D97-AF65-F5344CB8AC3E}">
        <p14:creationId xmlns:p14="http://schemas.microsoft.com/office/powerpoint/2010/main" val="84414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F5769E-2987-4DB9-BB45-57070E9A2E31}"/>
              </a:ext>
            </a:extLst>
          </p:cNvPr>
          <p:cNvPicPr>
            <a:picLocks noChangeAspect="1"/>
          </p:cNvPicPr>
          <p:nvPr/>
        </p:nvPicPr>
        <p:blipFill>
          <a:blip r:embed="rId2"/>
          <a:stretch>
            <a:fillRect/>
          </a:stretch>
        </p:blipFill>
        <p:spPr>
          <a:xfrm>
            <a:off x="5952797" y="2265563"/>
            <a:ext cx="5577562" cy="388844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My Personal Performance Dashboard</a:t>
            </a:r>
          </a:p>
        </p:txBody>
      </p:sp>
      <p:sp>
        <p:nvSpPr>
          <p:cNvPr id="8" name="Subtitle 7">
            <a:extLst>
              <a:ext uri="{FF2B5EF4-FFF2-40B4-BE49-F238E27FC236}">
                <a16:creationId xmlns:a16="http://schemas.microsoft.com/office/drawing/2014/main" id="{9C69817F-A922-44C4-9BE4-2723A169E797}"/>
              </a:ext>
            </a:extLst>
          </p:cNvPr>
          <p:cNvSpPr>
            <a:spLocks noGrp="1"/>
          </p:cNvSpPr>
          <p:nvPr>
            <p:ph type="subTitle" idx="16"/>
          </p:nvPr>
        </p:nvSpPr>
        <p:spPr>
          <a:xfrm>
            <a:off x="1716066" y="1413518"/>
            <a:ext cx="9501831" cy="830997"/>
          </a:xfrm>
        </p:spPr>
        <p:txBody>
          <a:bodyPr/>
          <a:lstStyle/>
          <a:p>
            <a:r>
              <a:rPr lang="en-US" dirty="0"/>
              <a:t>The Personal Performance Dashboard gives account holders a glance into their personal portfolio performance based on their time in the market and individual contribution schedule</a:t>
            </a:r>
          </a:p>
        </p:txBody>
      </p:sp>
      <p:sp>
        <p:nvSpPr>
          <p:cNvPr id="7" name="Content Placeholder 6">
            <a:extLst>
              <a:ext uri="{FF2B5EF4-FFF2-40B4-BE49-F238E27FC236}">
                <a16:creationId xmlns:a16="http://schemas.microsoft.com/office/drawing/2014/main" id="{CA626781-F92E-4FD9-9CAA-216C39B3BBA6}"/>
              </a:ext>
            </a:extLst>
          </p:cNvPr>
          <p:cNvSpPr>
            <a:spLocks noGrp="1"/>
          </p:cNvSpPr>
          <p:nvPr>
            <p:ph idx="1"/>
          </p:nvPr>
        </p:nvSpPr>
        <p:spPr>
          <a:xfrm>
            <a:off x="1716066" y="2709948"/>
            <a:ext cx="4052436" cy="3544609"/>
          </a:xfrm>
        </p:spPr>
        <p:txBody>
          <a:bodyPr numCol="1">
            <a:normAutofit/>
          </a:bodyPr>
          <a:lstStyle/>
          <a:p>
            <a:pPr>
              <a:lnSpc>
                <a:spcPct val="100000"/>
              </a:lnSpc>
              <a:spcBef>
                <a:spcPts val="1200"/>
              </a:spcBef>
            </a:pPr>
            <a:r>
              <a:rPr lang="en-US" sz="1800" b="0" dirty="0">
                <a:solidFill>
                  <a:srgbClr val="4C4C4C"/>
                </a:solidFill>
              </a:rPr>
              <a:t>Rates of return </a:t>
            </a:r>
          </a:p>
          <a:p>
            <a:pPr lvl="1">
              <a:lnSpc>
                <a:spcPct val="100000"/>
              </a:lnSpc>
              <a:spcBef>
                <a:spcPts val="1200"/>
              </a:spcBef>
            </a:pPr>
            <a:r>
              <a:rPr lang="en-US" sz="1600" b="0" dirty="0">
                <a:solidFill>
                  <a:srgbClr val="4C4C4C"/>
                </a:solidFill>
                <a:latin typeface="Roboto Slab"/>
              </a:rPr>
              <a:t>Overall, Last Quarter, Year-to-Date</a:t>
            </a:r>
          </a:p>
          <a:p>
            <a:pPr>
              <a:lnSpc>
                <a:spcPct val="100000"/>
              </a:lnSpc>
              <a:spcBef>
                <a:spcPts val="1200"/>
              </a:spcBef>
            </a:pPr>
            <a:r>
              <a:rPr lang="en-US" sz="1800" b="0" dirty="0">
                <a:solidFill>
                  <a:srgbClr val="4C4C4C"/>
                </a:solidFill>
              </a:rPr>
              <a:t>Current asset allocation</a:t>
            </a:r>
          </a:p>
          <a:p>
            <a:pPr>
              <a:lnSpc>
                <a:spcPct val="100000"/>
              </a:lnSpc>
              <a:spcBef>
                <a:spcPts val="1200"/>
              </a:spcBef>
            </a:pPr>
            <a:r>
              <a:rPr lang="en-US" sz="1800" b="0" dirty="0">
                <a:solidFill>
                  <a:srgbClr val="4C4C4C"/>
                </a:solidFill>
              </a:rPr>
              <a:t>Investment account balance and balances by fund</a:t>
            </a:r>
          </a:p>
          <a:p>
            <a:pPr>
              <a:lnSpc>
                <a:spcPct val="100000"/>
              </a:lnSpc>
              <a:spcBef>
                <a:spcPts val="1200"/>
              </a:spcBef>
            </a:pPr>
            <a:r>
              <a:rPr lang="en-US" sz="1800" b="0" dirty="0">
                <a:solidFill>
                  <a:srgbClr val="4C4C4C"/>
                </a:solidFill>
              </a:rPr>
              <a:t>Most recent transaction summary</a:t>
            </a: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112348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ADA9-E6D8-4E42-A16B-7D12341E1459}"/>
              </a:ext>
            </a:extLst>
          </p:cNvPr>
          <p:cNvSpPr>
            <a:spLocks noGrp="1"/>
          </p:cNvSpPr>
          <p:nvPr>
            <p:ph type="ctrTitle"/>
          </p:nvPr>
        </p:nvSpPr>
        <p:spPr>
          <a:xfrm>
            <a:off x="463602" y="5519652"/>
            <a:ext cx="5139176" cy="553998"/>
          </a:xfrm>
        </p:spPr>
        <p:txBody>
          <a:bodyPr/>
          <a:lstStyle/>
          <a:p>
            <a:r>
              <a:rPr lang="en-US" sz="4000" dirty="0"/>
              <a:t>Questions?</a:t>
            </a:r>
          </a:p>
        </p:txBody>
      </p:sp>
      <p:pic>
        <p:nvPicPr>
          <p:cNvPr id="3" name="Picture 2">
            <a:extLst>
              <a:ext uri="{FF2B5EF4-FFF2-40B4-BE49-F238E27FC236}">
                <a16:creationId xmlns:a16="http://schemas.microsoft.com/office/drawing/2014/main" id="{55FF7D6C-4160-42AA-8325-01F973048F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856" b="11736"/>
          <a:stretch/>
        </p:blipFill>
        <p:spPr>
          <a:xfrm>
            <a:off x="6177" y="0"/>
            <a:ext cx="12185823" cy="5071341"/>
          </a:xfrm>
          <a:prstGeom prst="rect">
            <a:avLst/>
          </a:prstGeom>
        </p:spPr>
      </p:pic>
    </p:spTree>
    <p:extLst>
      <p:ext uri="{BB962C8B-B14F-4D97-AF65-F5344CB8AC3E}">
        <p14:creationId xmlns:p14="http://schemas.microsoft.com/office/powerpoint/2010/main" val="265115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2C4E-03B3-433D-B841-745207F1D168}"/>
              </a:ext>
            </a:extLst>
          </p:cNvPr>
          <p:cNvSpPr>
            <a:spLocks noGrp="1"/>
          </p:cNvSpPr>
          <p:nvPr>
            <p:ph type="title"/>
          </p:nvPr>
        </p:nvSpPr>
        <p:spPr/>
        <p:txBody>
          <a:bodyPr/>
          <a:lstStyle/>
          <a:p>
            <a:r>
              <a:rPr lang="en-US" dirty="0"/>
              <a:t>Agenda</a:t>
            </a:r>
          </a:p>
        </p:txBody>
      </p:sp>
      <p:sp>
        <p:nvSpPr>
          <p:cNvPr id="4" name="Content Placeholder 3">
            <a:extLst>
              <a:ext uri="{FF2B5EF4-FFF2-40B4-BE49-F238E27FC236}">
                <a16:creationId xmlns:a16="http://schemas.microsoft.com/office/drawing/2014/main" id="{46003F8C-4135-4D8C-8C79-20A07BFCFF08}"/>
              </a:ext>
            </a:extLst>
          </p:cNvPr>
          <p:cNvSpPr>
            <a:spLocks noGrp="1"/>
          </p:cNvSpPr>
          <p:nvPr>
            <p:ph idx="1"/>
          </p:nvPr>
        </p:nvSpPr>
        <p:spPr>
          <a:xfrm>
            <a:off x="1716066" y="1795549"/>
            <a:ext cx="10078604" cy="4085291"/>
          </a:xfrm>
        </p:spPr>
        <p:txBody>
          <a:bodyPr>
            <a:normAutofit lnSpcReduction="10000"/>
          </a:bodyPr>
          <a:lstStyle/>
          <a:p>
            <a:pPr>
              <a:spcAft>
                <a:spcPts val="600"/>
              </a:spcAft>
            </a:pPr>
            <a:r>
              <a:rPr lang="en-US" b="0" dirty="0">
                <a:solidFill>
                  <a:srgbClr val="4C4C4C"/>
                </a:solidFill>
              </a:rPr>
              <a:t>HSA investment account – what is it?</a:t>
            </a:r>
          </a:p>
          <a:p>
            <a:pPr>
              <a:spcAft>
                <a:spcPts val="600"/>
              </a:spcAft>
            </a:pPr>
            <a:r>
              <a:rPr lang="en-US" b="0" dirty="0">
                <a:solidFill>
                  <a:srgbClr val="4C4C4C"/>
                </a:solidFill>
              </a:rPr>
              <a:t>Mutual fund investment options</a:t>
            </a:r>
          </a:p>
          <a:p>
            <a:pPr>
              <a:spcAft>
                <a:spcPts val="600"/>
              </a:spcAft>
            </a:pPr>
            <a:r>
              <a:rPr lang="en-US" b="0" dirty="0">
                <a:solidFill>
                  <a:srgbClr val="4C4C4C"/>
                </a:solidFill>
              </a:rPr>
              <a:t>Account fee information</a:t>
            </a:r>
          </a:p>
          <a:p>
            <a:pPr>
              <a:spcAft>
                <a:spcPts val="600"/>
              </a:spcAft>
            </a:pPr>
            <a:r>
              <a:rPr lang="en-US" b="0" dirty="0">
                <a:solidFill>
                  <a:srgbClr val="4C4C4C"/>
                </a:solidFill>
              </a:rPr>
              <a:t>Key investment site terms</a:t>
            </a:r>
          </a:p>
          <a:p>
            <a:pPr>
              <a:spcAft>
                <a:spcPts val="600"/>
              </a:spcAft>
            </a:pPr>
            <a:r>
              <a:rPr lang="en-US" b="0" dirty="0">
                <a:solidFill>
                  <a:srgbClr val="4C4C4C"/>
                </a:solidFill>
              </a:rPr>
              <a:t>Investment site FAQs and video tutorials</a:t>
            </a:r>
          </a:p>
          <a:p>
            <a:pPr>
              <a:spcAft>
                <a:spcPts val="600"/>
              </a:spcAft>
            </a:pPr>
            <a:r>
              <a:rPr lang="en-US" b="0" dirty="0">
                <a:solidFill>
                  <a:srgbClr val="4C4C4C"/>
                </a:solidFill>
              </a:rPr>
              <a:t>HSA Guided Portfolio</a:t>
            </a:r>
          </a:p>
          <a:p>
            <a:pPr>
              <a:spcAft>
                <a:spcPts val="600"/>
              </a:spcAft>
            </a:pPr>
            <a:r>
              <a:rPr lang="en-US" b="0" dirty="0">
                <a:solidFill>
                  <a:srgbClr val="4C4C4C"/>
                </a:solidFill>
              </a:rPr>
              <a:t>Investment fund information</a:t>
            </a:r>
          </a:p>
          <a:p>
            <a:pPr>
              <a:spcAft>
                <a:spcPts val="600"/>
              </a:spcAft>
            </a:pPr>
            <a:r>
              <a:rPr lang="en-US" b="0" dirty="0">
                <a:solidFill>
                  <a:srgbClr val="4C4C4C"/>
                </a:solidFill>
              </a:rPr>
              <a:t>Timing of transfers to and from investments</a:t>
            </a:r>
          </a:p>
          <a:p>
            <a:pPr>
              <a:spcAft>
                <a:spcPts val="600"/>
              </a:spcAft>
            </a:pPr>
            <a:r>
              <a:rPr lang="en-US" b="0" dirty="0">
                <a:solidFill>
                  <a:srgbClr val="4C4C4C"/>
                </a:solidFill>
              </a:rPr>
              <a:t>Transaction history</a:t>
            </a:r>
          </a:p>
          <a:p>
            <a:pPr>
              <a:spcAft>
                <a:spcPts val="600"/>
              </a:spcAft>
            </a:pPr>
            <a:r>
              <a:rPr lang="en-US" b="0" dirty="0">
                <a:solidFill>
                  <a:srgbClr val="4C4C4C"/>
                </a:solidFill>
              </a:rPr>
              <a:t>My Personal Performance Dashboard</a:t>
            </a:r>
          </a:p>
        </p:txBody>
      </p:sp>
      <p:pic>
        <p:nvPicPr>
          <p:cNvPr id="6" name="Graphic 5">
            <a:extLst>
              <a:ext uri="{FF2B5EF4-FFF2-40B4-BE49-F238E27FC236}">
                <a16:creationId xmlns:a16="http://schemas.microsoft.com/office/drawing/2014/main" id="{904B23FE-107F-4974-ADC0-FB3D21A50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294393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HSA Investment Account</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8"/>
            <a:ext cx="10078604" cy="3869160"/>
          </a:xfrm>
        </p:spPr>
        <p:txBody>
          <a:bodyPr numCol="2" spcCol="274320">
            <a:normAutofit fontScale="92500" lnSpcReduction="20000"/>
          </a:bodyPr>
          <a:lstStyle/>
          <a:p>
            <a:pPr marL="0" indent="0">
              <a:buNone/>
            </a:pPr>
            <a:r>
              <a:rPr lang="en-US" dirty="0"/>
              <a:t>What is it?</a:t>
            </a:r>
          </a:p>
          <a:p>
            <a:pPr>
              <a:lnSpc>
                <a:spcPct val="110000"/>
              </a:lnSpc>
              <a:spcAft>
                <a:spcPts val="1200"/>
              </a:spcAft>
            </a:pPr>
            <a:r>
              <a:rPr lang="en-US" sz="1600" b="0" dirty="0">
                <a:solidFill>
                  <a:srgbClr val="4C4C4C"/>
                </a:solidFill>
              </a:rPr>
              <a:t>Individuals can invest in a suite of mutual funds made available to them through their HSA</a:t>
            </a:r>
          </a:p>
          <a:p>
            <a:pPr>
              <a:lnSpc>
                <a:spcPct val="110000"/>
              </a:lnSpc>
              <a:spcAft>
                <a:spcPts val="1200"/>
              </a:spcAft>
            </a:pPr>
            <a:r>
              <a:rPr lang="en-US" sz="1600" b="0" dirty="0">
                <a:solidFill>
                  <a:srgbClr val="4C4C4C"/>
                </a:solidFill>
              </a:rPr>
              <a:t>This gives them the potential to grow their HSA balance and save for future healthcare expenses</a:t>
            </a:r>
          </a:p>
          <a:p>
            <a:pPr>
              <a:lnSpc>
                <a:spcPct val="110000"/>
              </a:lnSpc>
              <a:spcAft>
                <a:spcPts val="1200"/>
              </a:spcAft>
            </a:pPr>
            <a:r>
              <a:rPr lang="en-US" sz="1600" b="0" dirty="0">
                <a:solidFill>
                  <a:srgbClr val="4C4C4C"/>
                </a:solidFill>
              </a:rPr>
              <a:t>HSA investment accounts are self-directed investments but are still considered part of the HSA for tax purposes</a:t>
            </a:r>
          </a:p>
          <a:p>
            <a:pPr>
              <a:lnSpc>
                <a:spcPct val="110000"/>
              </a:lnSpc>
              <a:spcAft>
                <a:spcPts val="1200"/>
              </a:spcAft>
            </a:pPr>
            <a:endParaRPr lang="en-US" sz="1600" b="0" dirty="0">
              <a:solidFill>
                <a:srgbClr val="4C4C4C"/>
              </a:solidFill>
            </a:endParaRPr>
          </a:p>
          <a:p>
            <a:pPr>
              <a:lnSpc>
                <a:spcPct val="110000"/>
              </a:lnSpc>
              <a:spcAft>
                <a:spcPts val="1200"/>
              </a:spcAft>
            </a:pPr>
            <a:endParaRPr lang="en-US" sz="1600" b="0" dirty="0">
              <a:solidFill>
                <a:srgbClr val="4C4C4C"/>
              </a:solidFill>
            </a:endParaRPr>
          </a:p>
          <a:p>
            <a:pPr>
              <a:lnSpc>
                <a:spcPct val="110000"/>
              </a:lnSpc>
              <a:spcAft>
                <a:spcPts val="1200"/>
              </a:spcAft>
            </a:pPr>
            <a:endParaRPr lang="en-US" sz="1600" b="0" dirty="0">
              <a:solidFill>
                <a:srgbClr val="4C4C4C"/>
              </a:solidFill>
            </a:endParaRPr>
          </a:p>
          <a:p>
            <a:pPr marL="0" indent="0">
              <a:lnSpc>
                <a:spcPct val="110000"/>
              </a:lnSpc>
              <a:buNone/>
            </a:pPr>
            <a:endParaRPr lang="en-US" dirty="0"/>
          </a:p>
          <a:p>
            <a:pPr marL="0" indent="0">
              <a:lnSpc>
                <a:spcPct val="110000"/>
              </a:lnSpc>
              <a:buNone/>
            </a:pPr>
            <a:r>
              <a:rPr lang="en-US" dirty="0"/>
              <a:t>Why invest?</a:t>
            </a:r>
          </a:p>
          <a:p>
            <a:pPr>
              <a:lnSpc>
                <a:spcPct val="110000"/>
              </a:lnSpc>
              <a:spcAft>
                <a:spcPts val="1200"/>
              </a:spcAft>
            </a:pPr>
            <a:r>
              <a:rPr lang="en-US" sz="1600" b="0" dirty="0">
                <a:solidFill>
                  <a:srgbClr val="4C4C4C"/>
                </a:solidFill>
              </a:rPr>
              <a:t>Triple tax advantage: Contributions and investments earnings grow-tax free, withdrawals for qualified medical expenses are not taxed</a:t>
            </a:r>
          </a:p>
          <a:p>
            <a:pPr>
              <a:lnSpc>
                <a:spcPct val="110000"/>
              </a:lnSpc>
              <a:spcAft>
                <a:spcPts val="1200"/>
              </a:spcAft>
            </a:pPr>
            <a:r>
              <a:rPr lang="en-US" sz="1600" b="0" dirty="0">
                <a:solidFill>
                  <a:srgbClr val="4C4C4C"/>
                </a:solidFill>
              </a:rPr>
              <a:t>You may be able to earn more on unused dollars for the greatest potential return</a:t>
            </a:r>
          </a:p>
          <a:p>
            <a:pPr>
              <a:lnSpc>
                <a:spcPct val="110000"/>
              </a:lnSpc>
              <a:spcAft>
                <a:spcPts val="1200"/>
              </a:spcAft>
            </a:pPr>
            <a:r>
              <a:rPr lang="en-US" sz="1600" b="0" dirty="0">
                <a:solidFill>
                  <a:srgbClr val="4C4C4C"/>
                </a:solidFill>
              </a:rPr>
              <a:t>Save for healthcare in retirement – there is no </a:t>
            </a:r>
            <a:br>
              <a:rPr lang="en-US" sz="1600" b="0" dirty="0">
                <a:solidFill>
                  <a:srgbClr val="4C4C4C"/>
                </a:solidFill>
              </a:rPr>
            </a:br>
            <a:r>
              <a:rPr lang="en-US" sz="1600" b="0" dirty="0">
                <a:solidFill>
                  <a:srgbClr val="4C4C4C"/>
                </a:solidFill>
              </a:rPr>
              <a:t>use-it-or-lose-it provision</a:t>
            </a:r>
          </a:p>
          <a:p>
            <a:pPr>
              <a:lnSpc>
                <a:spcPct val="110000"/>
              </a:lnSpc>
              <a:spcAft>
                <a:spcPts val="1200"/>
              </a:spcAft>
            </a:pPr>
            <a:r>
              <a:rPr lang="en-US" sz="1600" b="0" dirty="0">
                <a:solidFill>
                  <a:srgbClr val="4C4C4C"/>
                </a:solidFill>
              </a:rPr>
              <a:t>Take control of your HSA investment dollars with our self-directed investment platform</a:t>
            </a:r>
          </a:p>
          <a:p>
            <a:pPr>
              <a:lnSpc>
                <a:spcPct val="110000"/>
              </a:lnSpc>
              <a:spcAft>
                <a:spcPts val="1200"/>
              </a:spcAft>
            </a:pPr>
            <a:r>
              <a:rPr lang="en-US" sz="1600" b="0" dirty="0">
                <a:solidFill>
                  <a:srgbClr val="4C4C4C"/>
                </a:solidFill>
              </a:rPr>
              <a:t>The most tax-advantaged account in the current </a:t>
            </a:r>
            <a:br>
              <a:rPr lang="en-US" sz="1600" b="0" dirty="0">
                <a:solidFill>
                  <a:srgbClr val="4C4C4C"/>
                </a:solidFill>
              </a:rPr>
            </a:br>
            <a:r>
              <a:rPr lang="en-US" sz="1600" b="0" dirty="0">
                <a:solidFill>
                  <a:srgbClr val="4C4C4C"/>
                </a:solidFill>
              </a:rPr>
              <a:t>tax code</a:t>
            </a:r>
          </a:p>
          <a:p>
            <a:pPr>
              <a:spcAft>
                <a:spcPts val="1200"/>
              </a:spcAft>
            </a:pPr>
            <a:endParaRPr lang="en-US" sz="1600" b="0" dirty="0">
              <a:solidFill>
                <a:srgbClr val="4C4C4C"/>
              </a:solidFill>
            </a:endParaRP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pic>
        <p:nvPicPr>
          <p:cNvPr id="7" name="Picture 6">
            <a:extLst>
              <a:ext uri="{FF2B5EF4-FFF2-40B4-BE49-F238E27FC236}">
                <a16:creationId xmlns:a16="http://schemas.microsoft.com/office/drawing/2014/main" id="{70302756-D399-4955-AA90-FEEC22BF49A5}"/>
              </a:ext>
            </a:extLst>
          </p:cNvPr>
          <p:cNvPicPr>
            <a:picLocks noChangeAspect="1"/>
          </p:cNvPicPr>
          <p:nvPr/>
        </p:nvPicPr>
        <p:blipFill>
          <a:blip r:embed="rId4"/>
          <a:stretch>
            <a:fillRect/>
          </a:stretch>
        </p:blipFill>
        <p:spPr>
          <a:xfrm>
            <a:off x="540902" y="3654573"/>
            <a:ext cx="6300284" cy="2966427"/>
          </a:xfrm>
          <a:prstGeom prst="rect">
            <a:avLst/>
          </a:prstGeom>
        </p:spPr>
      </p:pic>
    </p:spTree>
    <p:extLst>
      <p:ext uri="{BB962C8B-B14F-4D97-AF65-F5344CB8AC3E}">
        <p14:creationId xmlns:p14="http://schemas.microsoft.com/office/powerpoint/2010/main" val="221066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What Are the Investment Options?</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712422"/>
            <a:ext cx="10078604" cy="4405745"/>
          </a:xfrm>
        </p:spPr>
        <p:txBody>
          <a:bodyPr>
            <a:normAutofit fontScale="85000" lnSpcReduction="20000"/>
          </a:bodyPr>
          <a:lstStyle/>
          <a:p>
            <a:pPr>
              <a:lnSpc>
                <a:spcPct val="120000"/>
              </a:lnSpc>
              <a:spcAft>
                <a:spcPts val="600"/>
              </a:spcAft>
            </a:pPr>
            <a:r>
              <a:rPr lang="en-US" dirty="0"/>
              <a:t>List of mutual funds</a:t>
            </a:r>
            <a:br>
              <a:rPr lang="en-US" b="0" dirty="0"/>
            </a:br>
            <a:r>
              <a:rPr lang="en-US" b="0" dirty="0">
                <a:solidFill>
                  <a:srgbClr val="4C4C4C"/>
                </a:solidFill>
              </a:rPr>
              <a:t>Account holders can access a fund list by clicking on the </a:t>
            </a:r>
            <a:r>
              <a:rPr lang="en-US" dirty="0">
                <a:solidFill>
                  <a:srgbClr val="4C4C4C"/>
                </a:solidFill>
              </a:rPr>
              <a:t>Fund Performance Dashboard</a:t>
            </a:r>
            <a:r>
              <a:rPr lang="en-US" b="0" dirty="0">
                <a:solidFill>
                  <a:srgbClr val="4C4C4C"/>
                </a:solidFill>
              </a:rPr>
              <a:t> link under </a:t>
            </a:r>
            <a:r>
              <a:rPr lang="en-US" dirty="0">
                <a:solidFill>
                  <a:srgbClr val="4C4C4C"/>
                </a:solidFill>
              </a:rPr>
              <a:t>Tools and Education</a:t>
            </a:r>
            <a:r>
              <a:rPr lang="en-US" b="0" dirty="0">
                <a:solidFill>
                  <a:srgbClr val="4C4C4C"/>
                </a:solidFill>
              </a:rPr>
              <a:t>.</a:t>
            </a:r>
          </a:p>
          <a:p>
            <a:pPr>
              <a:lnSpc>
                <a:spcPct val="120000"/>
              </a:lnSpc>
              <a:spcAft>
                <a:spcPts val="600"/>
              </a:spcAft>
            </a:pPr>
            <a:r>
              <a:rPr lang="en-US" dirty="0"/>
              <a:t>How are the funds selected?</a:t>
            </a:r>
            <a:br>
              <a:rPr lang="en-US" b="0" dirty="0"/>
            </a:br>
            <a:r>
              <a:rPr lang="en-US" b="0" dirty="0">
                <a:solidFill>
                  <a:srgbClr val="4C4C4C"/>
                </a:solidFill>
              </a:rPr>
              <a:t>A registered investment advisor (RIA) has chosen the fund selection. Mutual funds are reviewed quarterly based on the RIA’s Investment Policy Statement. </a:t>
            </a:r>
          </a:p>
          <a:p>
            <a:pPr>
              <a:lnSpc>
                <a:spcPct val="120000"/>
              </a:lnSpc>
              <a:spcAft>
                <a:spcPts val="600"/>
              </a:spcAft>
            </a:pPr>
            <a:r>
              <a:rPr lang="en-US" dirty="0"/>
              <a:t>What is a prospectus?</a:t>
            </a:r>
            <a:br>
              <a:rPr lang="en-US" b="0" dirty="0"/>
            </a:br>
            <a:r>
              <a:rPr lang="en-US" b="0" dirty="0">
                <a:solidFill>
                  <a:srgbClr val="4C4C4C"/>
                </a:solidFill>
              </a:rPr>
              <a:t>A prospectus is a formal legal document that is required by, and filed with, the Securities and Exchange Commission. A prospectus provides details about an investment offering for sale to the public. A prospectus should contain the facts that an investor needs to make an informed investment decision. A fund prospectus contains details on its objectives, investment strategies, risks, performance, distribution policy, fees and expenses, and fund management. You can use a prospectus to make informed decisions when selecting funds.</a:t>
            </a:r>
          </a:p>
          <a:p>
            <a:pPr>
              <a:lnSpc>
                <a:spcPct val="120000"/>
              </a:lnSpc>
              <a:spcAft>
                <a:spcPts val="600"/>
              </a:spcAft>
            </a:pPr>
            <a:r>
              <a:rPr lang="en-US" dirty="0"/>
              <a:t>How can I obtain a prospectus?</a:t>
            </a:r>
            <a:br>
              <a:rPr lang="en-US" b="0" dirty="0"/>
            </a:br>
            <a:r>
              <a:rPr lang="en-US" b="0" dirty="0">
                <a:solidFill>
                  <a:srgbClr val="4C4C4C"/>
                </a:solidFill>
              </a:rPr>
              <a:t>Links to the mutual fund prospectuses can be found in the </a:t>
            </a:r>
            <a:r>
              <a:rPr lang="en-US" dirty="0">
                <a:solidFill>
                  <a:srgbClr val="4C4C4C"/>
                </a:solidFill>
              </a:rPr>
              <a:t>Fund Performance Dashboard</a:t>
            </a:r>
            <a:r>
              <a:rPr lang="en-US" b="0" dirty="0">
                <a:solidFill>
                  <a:srgbClr val="4C4C4C"/>
                </a:solidFill>
              </a:rPr>
              <a:t>.</a:t>
            </a:r>
            <a:endParaRPr lang="en-US" dirty="0">
              <a:solidFill>
                <a:srgbClr val="4C4C4C"/>
              </a:solidFill>
            </a:endParaRP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408817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480E8CF-6D7D-4CD4-937B-7AC82D251BA2}"/>
              </a:ext>
            </a:extLst>
          </p:cNvPr>
          <p:cNvGraphicFramePr>
            <a:graphicFrameLocks noGrp="1"/>
          </p:cNvGraphicFramePr>
          <p:nvPr>
            <p:ph idx="1"/>
            <p:extLst>
              <p:ext uri="{D42A27DB-BD31-4B8C-83A1-F6EECF244321}">
                <p14:modId xmlns:p14="http://schemas.microsoft.com/office/powerpoint/2010/main" val="1326340488"/>
              </p:ext>
            </p:extLst>
          </p:nvPr>
        </p:nvGraphicFramePr>
        <p:xfrm>
          <a:off x="1716088" y="914400"/>
          <a:ext cx="10079037" cy="5440680"/>
        </p:xfrm>
        <a:graphic>
          <a:graphicData uri="http://schemas.openxmlformats.org/drawingml/2006/table">
            <a:tbl>
              <a:tblPr bandRow="1">
                <a:tableStyleId>{5C22544A-7EE6-4342-B048-85BDC9FD1C3A}</a:tableStyleId>
              </a:tblPr>
              <a:tblGrid>
                <a:gridCol w="5050472">
                  <a:extLst>
                    <a:ext uri="{9D8B030D-6E8A-4147-A177-3AD203B41FA5}">
                      <a16:colId xmlns:a16="http://schemas.microsoft.com/office/drawing/2014/main" val="3793618066"/>
                    </a:ext>
                  </a:extLst>
                </a:gridCol>
                <a:gridCol w="315884">
                  <a:extLst>
                    <a:ext uri="{9D8B030D-6E8A-4147-A177-3AD203B41FA5}">
                      <a16:colId xmlns:a16="http://schemas.microsoft.com/office/drawing/2014/main" val="1279715561"/>
                    </a:ext>
                  </a:extLst>
                </a:gridCol>
                <a:gridCol w="4712681">
                  <a:extLst>
                    <a:ext uri="{9D8B030D-6E8A-4147-A177-3AD203B41FA5}">
                      <a16:colId xmlns:a16="http://schemas.microsoft.com/office/drawing/2014/main" val="2322479617"/>
                    </a:ext>
                  </a:extLst>
                </a:gridCol>
              </a:tblGrid>
              <a:tr h="432262">
                <a:tc>
                  <a:txBody>
                    <a:bodyPr/>
                    <a:lstStyle/>
                    <a:p>
                      <a:r>
                        <a:rPr lang="en-US" sz="2400" b="1" dirty="0">
                          <a:solidFill>
                            <a:srgbClr val="EF7C22"/>
                          </a:solidFill>
                          <a:latin typeface="Roboto Slab"/>
                          <a:ea typeface="Roboto Slab" pitchFamily="2" charset="0"/>
                        </a:rPr>
                        <a:t>Quick fee facts</a:t>
                      </a:r>
                    </a:p>
                  </a:txBody>
                  <a:tcPr anchor="b">
                    <a:lnB w="6350" cap="flat" cmpd="sng" algn="ctr">
                      <a:solidFill>
                        <a:srgbClr val="EF7C22"/>
                      </a:solidFill>
                      <a:prstDash val="solid"/>
                      <a:round/>
                      <a:headEnd type="none" w="med" len="med"/>
                      <a:tailEnd type="none" w="med" len="med"/>
                    </a:lnB>
                    <a:noFill/>
                  </a:tcPr>
                </a:tc>
                <a:tc>
                  <a:txBody>
                    <a:bodyPr/>
                    <a:lstStyle/>
                    <a:p>
                      <a:endParaRPr lang="en-US" sz="2400" b="1" dirty="0">
                        <a:solidFill>
                          <a:srgbClr val="EF7C22"/>
                        </a:solidFill>
                        <a:latin typeface="Roboto Slab"/>
                        <a:ea typeface="Roboto Slab" pitchFamily="2" charset="0"/>
                      </a:endParaRPr>
                    </a:p>
                  </a:txBody>
                  <a:tcPr anchor="b">
                    <a:lnB w="6350" cap="flat" cmpd="sng" algn="ctr">
                      <a:solidFill>
                        <a:srgbClr val="EF7C22"/>
                      </a:solidFill>
                      <a:prstDash val="solid"/>
                      <a:round/>
                      <a:headEnd type="none" w="med" len="med"/>
                      <a:tailEnd type="none" w="med" len="med"/>
                    </a:lnB>
                    <a:noFill/>
                  </a:tcPr>
                </a:tc>
                <a:tc>
                  <a:txBody>
                    <a:bodyPr/>
                    <a:lstStyle/>
                    <a:p>
                      <a:r>
                        <a:rPr lang="en-US" sz="2400" b="1" dirty="0">
                          <a:solidFill>
                            <a:srgbClr val="EF7C22"/>
                          </a:solidFill>
                          <a:latin typeface="Roboto Slab"/>
                          <a:ea typeface="Roboto Slab" pitchFamily="2" charset="0"/>
                        </a:rPr>
                        <a:t>Account service fee</a:t>
                      </a:r>
                    </a:p>
                  </a:txBody>
                  <a:tcPr anchor="b">
                    <a:lnB w="6350" cap="flat" cmpd="sng" algn="ctr">
                      <a:solidFill>
                        <a:srgbClr val="EF7C22"/>
                      </a:solidFill>
                      <a:prstDash val="solid"/>
                      <a:round/>
                      <a:headEnd type="none" w="med" len="med"/>
                      <a:tailEnd type="none" w="med" len="med"/>
                    </a:lnB>
                    <a:noFill/>
                  </a:tcPr>
                </a:tc>
                <a:extLst>
                  <a:ext uri="{0D108BD9-81ED-4DB2-BD59-A6C34878D82A}">
                    <a16:rowId xmlns:a16="http://schemas.microsoft.com/office/drawing/2014/main" val="178500448"/>
                  </a:ext>
                </a:extLst>
              </a:tr>
              <a:tr h="1267691">
                <a:tc>
                  <a:txBody>
                    <a:bodyPr/>
                    <a:lstStyle/>
                    <a:p>
                      <a:pPr marL="285750" indent="-285750">
                        <a:spcAft>
                          <a:spcPts val="6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NO</a:t>
                      </a:r>
                      <a:r>
                        <a:rPr lang="en-US" sz="1400" b="0" i="0" u="none" strike="noStrike" kern="1200" baseline="0" dirty="0">
                          <a:solidFill>
                            <a:srgbClr val="4C4C4C"/>
                          </a:solidFill>
                          <a:latin typeface="Roboto Slab"/>
                          <a:ea typeface="+mn-ea"/>
                          <a:cs typeface="+mn-cs"/>
                        </a:rPr>
                        <a:t> minimum investment amount applies to the purchase of mutual funds. </a:t>
                      </a:r>
                    </a:p>
                    <a:p>
                      <a:pPr marL="285750" indent="-285750">
                        <a:spcAft>
                          <a:spcPts val="6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NO</a:t>
                      </a:r>
                      <a:r>
                        <a:rPr lang="en-US" sz="1400" b="0" i="0" u="none" strike="noStrike" kern="1200" baseline="0" dirty="0">
                          <a:solidFill>
                            <a:srgbClr val="4C4C4C"/>
                          </a:solidFill>
                          <a:latin typeface="Roboto Slab"/>
                          <a:ea typeface="+mn-ea"/>
                          <a:cs typeface="+mn-cs"/>
                        </a:rPr>
                        <a:t> cost to transfer funds to the HSA investment account, and </a:t>
                      </a:r>
                      <a:r>
                        <a:rPr lang="en-US" sz="1400" b="1" i="0" u="none" strike="noStrike" kern="1200" baseline="0" dirty="0">
                          <a:solidFill>
                            <a:srgbClr val="4C4C4C"/>
                          </a:solidFill>
                          <a:latin typeface="Roboto Slab"/>
                          <a:ea typeface="+mn-ea"/>
                          <a:cs typeface="+mn-cs"/>
                        </a:rPr>
                        <a:t>NO</a:t>
                      </a:r>
                      <a:r>
                        <a:rPr lang="en-US" sz="1400" b="0" i="0" u="none" strike="noStrike" kern="1200" baseline="0" dirty="0">
                          <a:solidFill>
                            <a:srgbClr val="4C4C4C"/>
                          </a:solidFill>
                          <a:latin typeface="Roboto Slab"/>
                          <a:ea typeface="+mn-ea"/>
                          <a:cs typeface="+mn-cs"/>
                        </a:rPr>
                        <a:t> cost for moving funds back to the HSA. HSA investment accounts are </a:t>
                      </a:r>
                      <a:r>
                        <a:rPr lang="en-US" sz="1400" b="1" i="0" u="none" strike="noStrike" kern="1200" baseline="0" dirty="0">
                          <a:solidFill>
                            <a:srgbClr val="4C4C4C"/>
                          </a:solidFill>
                          <a:latin typeface="Roboto Slab"/>
                          <a:ea typeface="+mn-ea"/>
                          <a:cs typeface="+mn-cs"/>
                        </a:rPr>
                        <a:t>NOT</a:t>
                      </a:r>
                      <a:r>
                        <a:rPr lang="en-US" sz="1400" b="0" i="0" u="none" strike="noStrike" kern="1200" baseline="0" dirty="0">
                          <a:solidFill>
                            <a:srgbClr val="4C4C4C"/>
                          </a:solidFill>
                          <a:latin typeface="Roboto Slab"/>
                          <a:ea typeface="+mn-ea"/>
                          <a:cs typeface="+mn-cs"/>
                        </a:rPr>
                        <a:t> FDIC-insured.</a:t>
                      </a:r>
                    </a:p>
                    <a:p>
                      <a:pPr marL="285750" indent="-285750">
                        <a:spcAft>
                          <a:spcPts val="600"/>
                        </a:spcAft>
                        <a:buFont typeface="Arial" panose="020B0604020202020204" pitchFamily="34" charset="0"/>
                        <a:buChar char="•"/>
                      </a:pPr>
                      <a:r>
                        <a:rPr lang="en-US" sz="1400" b="0" i="0" u="none" strike="noStrike" kern="1200" baseline="0" dirty="0">
                          <a:solidFill>
                            <a:srgbClr val="4C4C4C"/>
                          </a:solidFill>
                          <a:latin typeface="Roboto Slab"/>
                          <a:ea typeface="+mn-ea"/>
                          <a:cs typeface="+mn-cs"/>
                        </a:rPr>
                        <a:t>Mutual funds in this program are </a:t>
                      </a:r>
                      <a:r>
                        <a:rPr lang="en-US" sz="1400" b="1" i="0" u="none" strike="noStrike" kern="1200" baseline="0" dirty="0">
                          <a:solidFill>
                            <a:srgbClr val="4C4C4C"/>
                          </a:solidFill>
                          <a:latin typeface="Roboto Slab"/>
                          <a:ea typeface="+mn-ea"/>
                          <a:cs typeface="+mn-cs"/>
                        </a:rPr>
                        <a:t>load-waived</a:t>
                      </a:r>
                      <a:r>
                        <a:rPr lang="en-US" sz="1400" b="0" i="0" u="none" strike="noStrike" kern="1200" baseline="0" dirty="0">
                          <a:solidFill>
                            <a:srgbClr val="4C4C4C"/>
                          </a:solidFill>
                          <a:latin typeface="Roboto Slab"/>
                          <a:ea typeface="+mn-ea"/>
                          <a:cs typeface="+mn-cs"/>
                        </a:rPr>
                        <a:t> or </a:t>
                      </a:r>
                      <a:r>
                        <a:rPr lang="en-US" sz="1400" b="1" i="0" u="none" strike="noStrike" kern="1200" baseline="0" dirty="0">
                          <a:solidFill>
                            <a:srgbClr val="4C4C4C"/>
                          </a:solidFill>
                          <a:latin typeface="Roboto Slab"/>
                          <a:ea typeface="+mn-ea"/>
                          <a:cs typeface="+mn-cs"/>
                        </a:rPr>
                        <a:t>no-load</a:t>
                      </a:r>
                      <a:r>
                        <a:rPr lang="en-US" sz="1400" b="0" i="0" u="none" strike="noStrike" kern="1200" baseline="0" dirty="0">
                          <a:solidFill>
                            <a:srgbClr val="4C4C4C"/>
                          </a:solidFill>
                          <a:latin typeface="Roboto Slab"/>
                          <a:ea typeface="+mn-ea"/>
                          <a:cs typeface="+mn-cs"/>
                        </a:rPr>
                        <a:t> funds. Typical loads or commissions will not apply to these funds.</a:t>
                      </a:r>
                    </a:p>
                  </a:txBody>
                  <a:tcPr>
                    <a:lnT w="6350" cap="flat" cmpd="sng" algn="ctr">
                      <a:solidFill>
                        <a:srgbClr val="EF7C22"/>
                      </a:solidFill>
                      <a:prstDash val="solid"/>
                      <a:round/>
                      <a:headEnd type="none" w="med" len="med"/>
                      <a:tailEnd type="none" w="med" len="med"/>
                    </a:lnT>
                    <a:noFill/>
                  </a:tcPr>
                </a:tc>
                <a:tc>
                  <a:txBody>
                    <a:bodyPr/>
                    <a:lstStyle/>
                    <a:p>
                      <a:endParaRPr lang="en-US" sz="1400" dirty="0">
                        <a:solidFill>
                          <a:srgbClr val="4C4C4C"/>
                        </a:solidFill>
                        <a:latin typeface="Roboto Slab"/>
                        <a:ea typeface="Roboto Slab" pitchFamily="2" charset="0"/>
                      </a:endParaRPr>
                    </a:p>
                  </a:txBody>
                  <a:tcPr>
                    <a:lnT w="6350" cap="flat" cmpd="sng" algn="ctr">
                      <a:solidFill>
                        <a:srgbClr val="EF7C22"/>
                      </a:solidFill>
                      <a:prstDash val="solid"/>
                      <a:round/>
                      <a:headEnd type="none" w="med" len="med"/>
                      <a:tailEnd type="none" w="med" len="med"/>
                    </a:lnT>
                    <a:noFill/>
                  </a:tcPr>
                </a:tc>
                <a:tc>
                  <a:txBody>
                    <a:bodyPr/>
                    <a:lstStyle/>
                    <a:p>
                      <a:pPr marL="285750" indent="-285750">
                        <a:spcAft>
                          <a:spcPts val="600"/>
                        </a:spcAft>
                        <a:buFont typeface="Arial" panose="020B0604020202020204" pitchFamily="34" charset="0"/>
                        <a:buChar char="•"/>
                      </a:pPr>
                      <a:r>
                        <a:rPr lang="en-US" sz="1400" b="0" i="0" u="none" strike="noStrike" kern="1200" baseline="0" dirty="0">
                          <a:solidFill>
                            <a:srgbClr val="4C4C4C"/>
                          </a:solidFill>
                          <a:latin typeface="Roboto Slab"/>
                          <a:ea typeface="+mn-ea"/>
                          <a:cs typeface="+mn-cs"/>
                        </a:rPr>
                        <a:t>A monthly fee of $2.50 is associated with the HSA</a:t>
                      </a:r>
                      <a:br>
                        <a:rPr lang="en-US" sz="1400" b="0" i="0" u="none" strike="noStrike" kern="1200" baseline="0" dirty="0">
                          <a:solidFill>
                            <a:srgbClr val="4C4C4C"/>
                          </a:solidFill>
                          <a:latin typeface="Roboto Slab"/>
                          <a:ea typeface="+mn-ea"/>
                          <a:cs typeface="+mn-cs"/>
                        </a:rPr>
                      </a:br>
                      <a:r>
                        <a:rPr lang="en-US" sz="1400" b="0" i="0" u="none" strike="noStrike" kern="1200" baseline="0" dirty="0">
                          <a:solidFill>
                            <a:srgbClr val="4C4C4C"/>
                          </a:solidFill>
                          <a:latin typeface="Roboto Slab"/>
                          <a:ea typeface="+mn-ea"/>
                          <a:cs typeface="+mn-cs"/>
                        </a:rPr>
                        <a:t>investment account.</a:t>
                      </a:r>
                    </a:p>
                    <a:p>
                      <a:pPr marL="0" indent="0">
                        <a:spcAft>
                          <a:spcPts val="600"/>
                        </a:spcAft>
                        <a:buFont typeface="Arial" panose="020B0604020202020204" pitchFamily="34" charset="0"/>
                        <a:buNone/>
                      </a:pPr>
                      <a:endParaRPr lang="en-US" sz="1400" b="0" i="0" u="none" strike="noStrike" kern="1200" baseline="0" dirty="0">
                        <a:solidFill>
                          <a:srgbClr val="4C4C4C"/>
                        </a:solidFill>
                        <a:latin typeface="Roboto Slab"/>
                        <a:ea typeface="+mn-ea"/>
                        <a:cs typeface="+mn-cs"/>
                      </a:endParaRPr>
                    </a:p>
                  </a:txBody>
                  <a:tcPr>
                    <a:lnT w="6350" cap="flat" cmpd="sng" algn="ctr">
                      <a:solidFill>
                        <a:srgbClr val="EF7C22"/>
                      </a:solidFill>
                      <a:prstDash val="solid"/>
                      <a:round/>
                      <a:headEnd type="none" w="med" len="med"/>
                      <a:tailEnd type="none" w="med" len="med"/>
                    </a:lnT>
                    <a:noFill/>
                  </a:tcPr>
                </a:tc>
                <a:extLst>
                  <a:ext uri="{0D108BD9-81ED-4DB2-BD59-A6C34878D82A}">
                    <a16:rowId xmlns:a16="http://schemas.microsoft.com/office/drawing/2014/main" val="4179093089"/>
                  </a:ext>
                </a:extLst>
              </a:tr>
              <a:tr h="444731">
                <a:tc gridSpan="3">
                  <a:txBody>
                    <a:bodyPr/>
                    <a:lstStyle/>
                    <a:p>
                      <a:endParaRPr lang="en-US" sz="2400" b="1" dirty="0">
                        <a:solidFill>
                          <a:srgbClr val="EF7C22"/>
                        </a:solidFill>
                        <a:latin typeface="Roboto Slab"/>
                        <a:ea typeface="Roboto Slab" pitchFamily="2" charset="0"/>
                      </a:endParaRPr>
                    </a:p>
                    <a:p>
                      <a:r>
                        <a:rPr lang="en-US" sz="2400" b="1" dirty="0">
                          <a:solidFill>
                            <a:srgbClr val="EF7C22"/>
                          </a:solidFill>
                          <a:latin typeface="Roboto Slab"/>
                          <a:ea typeface="Roboto Slab" pitchFamily="2" charset="0"/>
                        </a:rPr>
                        <a:t>Additional fee information about mutual funds</a:t>
                      </a:r>
                    </a:p>
                  </a:txBody>
                  <a:tcPr anchor="b">
                    <a:lnB w="6350" cap="flat" cmpd="sng" algn="ctr">
                      <a:solidFill>
                        <a:srgbClr val="EF7C22"/>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3580811"/>
                  </a:ext>
                </a:extLst>
              </a:tr>
              <a:tr h="1267691">
                <a:tc>
                  <a:txBody>
                    <a:bodyPr/>
                    <a:lstStyle/>
                    <a:p>
                      <a:pPr marL="285750" indent="-285750">
                        <a:spcAft>
                          <a:spcPts val="6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Short-term redemption fees </a:t>
                      </a:r>
                      <a:r>
                        <a:rPr lang="en-US" sz="1400" b="0" i="0" u="none" strike="noStrike" kern="1200" baseline="0" dirty="0">
                          <a:solidFill>
                            <a:srgbClr val="4C4C4C"/>
                          </a:solidFill>
                          <a:latin typeface="Roboto Slab"/>
                          <a:ea typeface="+mn-ea"/>
                          <a:cs typeface="+mn-cs"/>
                        </a:rPr>
                        <a:t>may be charged by the fund company if you sell shares too soon after purchasing them. Refer to fund prospectus for further information.</a:t>
                      </a:r>
                    </a:p>
                    <a:p>
                      <a:pPr marL="285750" indent="-285750">
                        <a:spcAft>
                          <a:spcPts val="6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Trading blocks </a:t>
                      </a:r>
                      <a:r>
                        <a:rPr lang="en-US" sz="1400" b="0" i="0" u="none" strike="noStrike" kern="1200" baseline="0" dirty="0">
                          <a:solidFill>
                            <a:srgbClr val="4C4C4C"/>
                          </a:solidFill>
                          <a:latin typeface="Roboto Slab"/>
                          <a:ea typeface="+mn-ea"/>
                          <a:cs typeface="+mn-cs"/>
                        </a:rPr>
                        <a:t>may be placed on a mutual fund, preventing purchases in that fund until the trading block expires. Transfers into that fund, including buys, sweeps, inter-fund transfers and rebalancing,</a:t>
                      </a:r>
                      <a:r>
                        <a:rPr lang="en-US" sz="1400" b="0" i="0" u="none" strike="noStrike" kern="1200" baseline="0" dirty="0">
                          <a:solidFill>
                            <a:srgbClr val="FF0000"/>
                          </a:solidFill>
                          <a:latin typeface="Roboto Slab"/>
                          <a:ea typeface="+mn-ea"/>
                          <a:cs typeface="+mn-cs"/>
                        </a:rPr>
                        <a:t> </a:t>
                      </a:r>
                      <a:r>
                        <a:rPr lang="en-US" sz="1400" b="0" i="0" u="none" strike="noStrike" kern="1200" baseline="0" dirty="0">
                          <a:solidFill>
                            <a:srgbClr val="4C4C4C"/>
                          </a:solidFill>
                          <a:latin typeface="Roboto Slab"/>
                          <a:ea typeface="+mn-ea"/>
                          <a:cs typeface="+mn-cs"/>
                        </a:rPr>
                        <a:t>may be suspended during this time.</a:t>
                      </a:r>
                    </a:p>
                  </a:txBody>
                  <a:tcPr>
                    <a:lnT w="6350" cap="flat" cmpd="sng" algn="ctr">
                      <a:solidFill>
                        <a:srgbClr val="EF7C22"/>
                      </a:solidFill>
                      <a:prstDash val="solid"/>
                      <a:round/>
                      <a:headEnd type="none" w="med" len="med"/>
                      <a:tailEnd type="none" w="med" len="med"/>
                    </a:lnT>
                    <a:noFill/>
                  </a:tcPr>
                </a:tc>
                <a:tc>
                  <a:txBody>
                    <a:bodyPr/>
                    <a:lstStyle/>
                    <a:p>
                      <a:endParaRPr lang="en-US" sz="1400" dirty="0">
                        <a:solidFill>
                          <a:srgbClr val="4C4C4C"/>
                        </a:solidFill>
                        <a:latin typeface="Roboto Slab"/>
                        <a:ea typeface="Roboto Slab" pitchFamily="2" charset="0"/>
                      </a:endParaRPr>
                    </a:p>
                  </a:txBody>
                  <a:tcPr>
                    <a:lnT w="6350" cap="flat" cmpd="sng" algn="ctr">
                      <a:solidFill>
                        <a:srgbClr val="EF7C22"/>
                      </a:solidFill>
                      <a:prstDash val="solid"/>
                      <a:round/>
                      <a:headEnd type="none" w="med" len="med"/>
                      <a:tailEnd type="none" w="med" len="med"/>
                    </a:lnT>
                    <a:noFill/>
                  </a:tcPr>
                </a:tc>
                <a:tc>
                  <a:txBody>
                    <a:bodyPr/>
                    <a:lstStyle/>
                    <a:p>
                      <a:pPr marL="285750" indent="-285750">
                        <a:spcAft>
                          <a:spcPts val="6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Expense ratio: </a:t>
                      </a:r>
                      <a:r>
                        <a:rPr lang="en-US" sz="1400" b="0" i="0" u="none" strike="noStrike" kern="1200" baseline="0" dirty="0">
                          <a:solidFill>
                            <a:srgbClr val="4C4C4C"/>
                          </a:solidFill>
                          <a:latin typeface="Roboto Slab"/>
                          <a:ea typeface="+mn-ea"/>
                          <a:cs typeface="+mn-cs"/>
                        </a:rPr>
                        <a:t>A fund’s total annual operating expenses (expressed as a percentage of average net assets) that are calculated into the price of the mutual fund.</a:t>
                      </a:r>
                    </a:p>
                    <a:p>
                      <a:pPr marL="285750" indent="-285750">
                        <a:spcAft>
                          <a:spcPts val="1200"/>
                        </a:spcAft>
                        <a:buFont typeface="Arial" panose="020B0604020202020204" pitchFamily="34" charset="0"/>
                        <a:buChar char="•"/>
                      </a:pPr>
                      <a:r>
                        <a:rPr lang="en-US" sz="1400" b="1" i="0" u="none" strike="noStrike" kern="1200" baseline="0" dirty="0">
                          <a:solidFill>
                            <a:srgbClr val="4C4C4C"/>
                          </a:solidFill>
                          <a:latin typeface="Roboto Slab"/>
                          <a:ea typeface="+mn-ea"/>
                          <a:cs typeface="+mn-cs"/>
                        </a:rPr>
                        <a:t>*12b-1 fees: </a:t>
                      </a:r>
                      <a:r>
                        <a:rPr lang="en-US" sz="1400" b="0" i="0" u="none" strike="noStrike" kern="1200" baseline="0" dirty="0">
                          <a:solidFill>
                            <a:srgbClr val="4C4C4C"/>
                          </a:solidFill>
                          <a:latin typeface="Roboto Slab"/>
                          <a:ea typeface="+mn-ea"/>
                          <a:cs typeface="+mn-cs"/>
                        </a:rPr>
                        <a:t>Fees paid by a mutual fund out of fund assets to cover the costs of marketing and selling fund shares. The funds offered in your HSA Guided Portfolio plan do not include 12b-1 fees.</a:t>
                      </a:r>
                    </a:p>
                    <a:p>
                      <a:pPr marL="0" indent="0" algn="r">
                        <a:spcAft>
                          <a:spcPts val="600"/>
                        </a:spcAft>
                        <a:buFont typeface="Arial" panose="020B0604020202020204" pitchFamily="34" charset="0"/>
                        <a:buNone/>
                      </a:pPr>
                      <a:r>
                        <a:rPr lang="en-US" sz="1200" b="0" i="1" u="none" strike="noStrike" kern="1200" baseline="0" dirty="0">
                          <a:solidFill>
                            <a:srgbClr val="4C4C4C"/>
                          </a:solidFill>
                          <a:latin typeface="Roboto Slab"/>
                          <a:ea typeface="+mn-ea"/>
                          <a:cs typeface="+mn-cs"/>
                        </a:rPr>
                        <a:t>*Included in Expense Ratio</a:t>
                      </a:r>
                      <a:endParaRPr lang="en-US" sz="1050" b="0" i="1" u="none" strike="noStrike" kern="1200" baseline="0" dirty="0">
                        <a:solidFill>
                          <a:srgbClr val="4C4C4C"/>
                        </a:solidFill>
                        <a:latin typeface="Roboto Slab"/>
                        <a:ea typeface="+mn-ea"/>
                        <a:cs typeface="+mn-cs"/>
                      </a:endParaRPr>
                    </a:p>
                  </a:txBody>
                  <a:tcPr>
                    <a:lnT w="6350" cap="flat" cmpd="sng" algn="ctr">
                      <a:solidFill>
                        <a:srgbClr val="EF7C22"/>
                      </a:solidFill>
                      <a:prstDash val="solid"/>
                      <a:round/>
                      <a:headEnd type="none" w="med" len="med"/>
                      <a:tailEnd type="none" w="med" len="med"/>
                    </a:lnT>
                    <a:noFill/>
                  </a:tcPr>
                </a:tc>
                <a:extLst>
                  <a:ext uri="{0D108BD9-81ED-4DB2-BD59-A6C34878D82A}">
                    <a16:rowId xmlns:a16="http://schemas.microsoft.com/office/drawing/2014/main" val="1711748210"/>
                  </a:ext>
                </a:extLst>
              </a:tr>
            </a:tbl>
          </a:graphicData>
        </a:graphic>
      </p:graphicFrame>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405033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Key Investment Site Terms</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7"/>
            <a:ext cx="10078604" cy="4560145"/>
          </a:xfrm>
        </p:spPr>
        <p:txBody>
          <a:bodyPr>
            <a:normAutofit fontScale="85000" lnSpcReduction="10000"/>
          </a:bodyPr>
          <a:lstStyle/>
          <a:p>
            <a:pPr>
              <a:lnSpc>
                <a:spcPct val="120000"/>
              </a:lnSpc>
              <a:spcAft>
                <a:spcPts val="600"/>
              </a:spcAft>
            </a:pPr>
            <a:r>
              <a:rPr lang="en-US" sz="1800" dirty="0"/>
              <a:t>Future Investment Elections</a:t>
            </a:r>
            <a:br>
              <a:rPr lang="en-US" sz="1800" b="0" dirty="0"/>
            </a:br>
            <a:r>
              <a:rPr lang="en-US" sz="1800" b="0" dirty="0">
                <a:solidFill>
                  <a:srgbClr val="4C4C4C"/>
                </a:solidFill>
              </a:rPr>
              <a:t>Investment elections determine how your new contributions to the investment account are automatically invested. You choose an initial allocation and any additional money moved into the investment account thereafter are automatically invested into the mutual funds you chose. </a:t>
            </a:r>
          </a:p>
          <a:p>
            <a:pPr>
              <a:lnSpc>
                <a:spcPct val="120000"/>
              </a:lnSpc>
              <a:spcAft>
                <a:spcPts val="600"/>
              </a:spcAft>
            </a:pPr>
            <a:r>
              <a:rPr lang="en-US" sz="1800" dirty="0"/>
              <a:t>Realign HSA Investments</a:t>
            </a:r>
            <a:br>
              <a:rPr lang="en-US" sz="1800" b="0" dirty="0"/>
            </a:br>
            <a:r>
              <a:rPr lang="en-US" sz="1800" b="0" dirty="0">
                <a:solidFill>
                  <a:srgbClr val="4C4C4C"/>
                </a:solidFill>
              </a:rPr>
              <a:t>Portfolio realignments allow changes to your current mutual fund allocations. You can view available funds and allocate percentages to the funds of your choice. You may manually realign your portfolio as often as once per trading day, but, keep in mind, some funds may impose short-term redemption fees or trading blocks for frequent trading. Realignments will not set or change future investment elections.  </a:t>
            </a:r>
          </a:p>
          <a:p>
            <a:pPr>
              <a:lnSpc>
                <a:spcPct val="120000"/>
              </a:lnSpc>
              <a:spcAft>
                <a:spcPts val="600"/>
              </a:spcAft>
            </a:pPr>
            <a:r>
              <a:rPr lang="en-US" sz="1800" dirty="0"/>
              <a:t>Auto-Rebalancing</a:t>
            </a:r>
            <a:br>
              <a:rPr lang="en-US" sz="1800" b="0" dirty="0"/>
            </a:br>
            <a:r>
              <a:rPr lang="en-US" sz="1800" b="0" dirty="0">
                <a:solidFill>
                  <a:srgbClr val="4C4C4C"/>
                </a:solidFill>
              </a:rPr>
              <a:t>The auto-rebalancing feature periodically realigns your portfolio allocation with your investment elections. Under the </a:t>
            </a:r>
            <a:r>
              <a:rPr lang="en-US" sz="1800" dirty="0">
                <a:solidFill>
                  <a:srgbClr val="4C4C4C"/>
                </a:solidFill>
              </a:rPr>
              <a:t>HSA Guided Portfolio </a:t>
            </a:r>
            <a:r>
              <a:rPr lang="en-US" sz="1800" b="0" dirty="0">
                <a:solidFill>
                  <a:srgbClr val="4C4C4C"/>
                </a:solidFill>
              </a:rPr>
              <a:t>tool, you can turn this feature on or off as well as choose between monthly, quarterly, semi-annual, and annual cycles.</a:t>
            </a:r>
          </a:p>
          <a:p>
            <a:pPr>
              <a:lnSpc>
                <a:spcPct val="120000"/>
              </a:lnSpc>
              <a:spcAft>
                <a:spcPts val="600"/>
              </a:spcAft>
            </a:pPr>
            <a:r>
              <a:rPr lang="en-US" sz="1800" dirty="0"/>
              <a:t>Fund Performance Dashboard</a:t>
            </a:r>
            <a:br>
              <a:rPr lang="en-US" sz="1800" b="0" dirty="0"/>
            </a:br>
            <a:r>
              <a:rPr lang="en-US" sz="1800" b="0" dirty="0">
                <a:solidFill>
                  <a:srgbClr val="4C4C4C"/>
                </a:solidFill>
              </a:rPr>
              <a:t>The Fund Performance Dashboard includes mutual fund investment information with links to fund prospectuses, Morningstar® research, fee information, and historical fund performance. </a:t>
            </a: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spTree>
    <p:extLst>
      <p:ext uri="{BB962C8B-B14F-4D97-AF65-F5344CB8AC3E}">
        <p14:creationId xmlns:p14="http://schemas.microsoft.com/office/powerpoint/2010/main" val="109424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8"/>
            <a:ext cx="8709382" cy="574001"/>
          </a:xfrm>
        </p:spPr>
        <p:txBody>
          <a:bodyPr/>
          <a:lstStyle/>
          <a:p>
            <a:r>
              <a:rPr lang="en-US" sz="1600" b="0" dirty="0">
                <a:solidFill>
                  <a:srgbClr val="4C4C4C"/>
                </a:solidFill>
              </a:rPr>
              <a:t>A list of Frequently Asked Questions, decision support tools and educational resources can be found under the top-level </a:t>
            </a:r>
            <a:r>
              <a:rPr lang="en-US" sz="1600" dirty="0">
                <a:solidFill>
                  <a:srgbClr val="4C4C4C"/>
                </a:solidFill>
              </a:rPr>
              <a:t>Tools &amp; Education </a:t>
            </a:r>
            <a:r>
              <a:rPr lang="en-US" sz="1600" b="0" dirty="0">
                <a:solidFill>
                  <a:srgbClr val="4C4C4C"/>
                </a:solidFill>
              </a:rPr>
              <a:t>tab</a:t>
            </a:r>
          </a:p>
          <a:p>
            <a:endParaRPr lang="en-US" b="0" dirty="0"/>
          </a:p>
          <a:p>
            <a:endParaRPr lang="en-US" b="0" dirty="0"/>
          </a:p>
          <a:p>
            <a:endParaRPr lang="en-US" b="0" dirty="0"/>
          </a:p>
          <a:p>
            <a:endParaRPr lang="en-US" b="0" dirty="0"/>
          </a:p>
          <a:p>
            <a:endParaRPr lang="en-US" b="0" dirty="0"/>
          </a:p>
          <a:p>
            <a:endParaRPr lang="en-US" b="0" dirty="0"/>
          </a:p>
          <a:p>
            <a:endParaRPr lang="en-US" b="0" dirty="0"/>
          </a:p>
          <a:p>
            <a:pPr marL="0" indent="0">
              <a:buNone/>
            </a:pPr>
            <a:endParaRPr lang="en-US" sz="1600" b="0" dirty="0">
              <a:solidFill>
                <a:srgbClr val="4C4C4C"/>
              </a:solidFill>
            </a:endParaRPr>
          </a:p>
        </p:txBody>
      </p:sp>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Investment Site FAQs and Video Tutorials</a:t>
            </a: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grpSp>
        <p:nvGrpSpPr>
          <p:cNvPr id="3" name="Group 2">
            <a:extLst>
              <a:ext uri="{FF2B5EF4-FFF2-40B4-BE49-F238E27FC236}">
                <a16:creationId xmlns:a16="http://schemas.microsoft.com/office/drawing/2014/main" id="{A7F7330D-4A08-4ECC-9FA4-9FA82E3F2F76}"/>
              </a:ext>
            </a:extLst>
          </p:cNvPr>
          <p:cNvGrpSpPr/>
          <p:nvPr/>
        </p:nvGrpSpPr>
        <p:grpSpPr>
          <a:xfrm>
            <a:off x="1927499" y="2148649"/>
            <a:ext cx="8337002" cy="1425063"/>
            <a:chOff x="1996325" y="2148649"/>
            <a:chExt cx="8337002" cy="1425063"/>
          </a:xfrm>
        </p:grpSpPr>
        <p:pic>
          <p:nvPicPr>
            <p:cNvPr id="8" name="Picture 7">
              <a:extLst>
                <a:ext uri="{FF2B5EF4-FFF2-40B4-BE49-F238E27FC236}">
                  <a16:creationId xmlns:a16="http://schemas.microsoft.com/office/drawing/2014/main" id="{30292BA8-8853-4B5E-A4F4-D3745F0B7C90}"/>
                </a:ext>
              </a:extLst>
            </p:cNvPr>
            <p:cNvPicPr>
              <a:picLocks noChangeAspect="1"/>
            </p:cNvPicPr>
            <p:nvPr/>
          </p:nvPicPr>
          <p:blipFill>
            <a:blip r:embed="rId4"/>
            <a:stretch>
              <a:fillRect/>
            </a:stretch>
          </p:blipFill>
          <p:spPr>
            <a:xfrm>
              <a:off x="1996325" y="2148649"/>
              <a:ext cx="8337002" cy="1425063"/>
            </a:xfrm>
            <a:prstGeom prst="rect">
              <a:avLst/>
            </a:prstGeom>
            <a:ln>
              <a:no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76EFB60-2803-4A40-9198-215F2F11E505}"/>
                </a:ext>
              </a:extLst>
            </p:cNvPr>
            <p:cNvSpPr/>
            <p:nvPr/>
          </p:nvSpPr>
          <p:spPr>
            <a:xfrm>
              <a:off x="6676103" y="2300748"/>
              <a:ext cx="973394" cy="304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2FE4FC85-A265-412D-8E63-0769EFCA4382}"/>
              </a:ext>
            </a:extLst>
          </p:cNvPr>
          <p:cNvPicPr>
            <a:picLocks noChangeAspect="1"/>
          </p:cNvPicPr>
          <p:nvPr/>
        </p:nvPicPr>
        <p:blipFill>
          <a:blip r:embed="rId5"/>
          <a:stretch>
            <a:fillRect/>
          </a:stretch>
        </p:blipFill>
        <p:spPr>
          <a:xfrm>
            <a:off x="8471200" y="3809213"/>
            <a:ext cx="2847434" cy="2289584"/>
          </a:xfrm>
          <a:prstGeom prst="rect">
            <a:avLst/>
          </a:prstGeom>
          <a:ln>
            <a:noFill/>
          </a:ln>
          <a:effectLst>
            <a:outerShdw blurRad="292100" dist="139700" dir="2700000" algn="tl" rotWithShape="0">
              <a:srgbClr val="333333">
                <a:alpha val="65000"/>
              </a:srgbClr>
            </a:outerShdw>
          </a:effectLst>
        </p:spPr>
      </p:pic>
      <p:sp>
        <p:nvSpPr>
          <p:cNvPr id="12" name="Content Placeholder 3">
            <a:extLst>
              <a:ext uri="{FF2B5EF4-FFF2-40B4-BE49-F238E27FC236}">
                <a16:creationId xmlns:a16="http://schemas.microsoft.com/office/drawing/2014/main" id="{532CEBA9-854E-4953-8BB9-C7AD80C49065}"/>
              </a:ext>
            </a:extLst>
          </p:cNvPr>
          <p:cNvSpPr txBox="1">
            <a:spLocks/>
          </p:cNvSpPr>
          <p:nvPr/>
        </p:nvSpPr>
        <p:spPr>
          <a:xfrm>
            <a:off x="1716066" y="4466545"/>
            <a:ext cx="6262396" cy="4015750"/>
          </a:xfrm>
          <a:prstGeom prst="rect">
            <a:avLst/>
          </a:prstGeom>
        </p:spPr>
        <p:txBody>
          <a:bodyPr lIns="0" tIns="0" rIns="0" bIns="0">
            <a:normAutofit/>
          </a:bodyPr>
          <a:lstStyle>
            <a:lvl1pPr marL="228600" indent="-228600" algn="l" defTabSz="914400" rtl="0" eaLnBrk="1" latinLnBrk="0" hangingPunct="1">
              <a:lnSpc>
                <a:spcPct val="90000"/>
              </a:lnSpc>
              <a:spcBef>
                <a:spcPts val="600"/>
              </a:spcBef>
              <a:buClr>
                <a:srgbClr val="00639E"/>
              </a:buClr>
              <a:buSzPct val="50000"/>
              <a:buFontTx/>
              <a:buChar char="►"/>
              <a:defRPr sz="2000" b="1" kern="1200">
                <a:solidFill>
                  <a:srgbClr val="00639E"/>
                </a:solidFill>
                <a:latin typeface="Roboto Slab" pitchFamily="2" charset="0"/>
                <a:ea typeface="Roboto Slab" pitchFamily="2" charset="0"/>
                <a:cs typeface="+mn-cs"/>
              </a:defRPr>
            </a:lvl1pPr>
            <a:lvl2pPr marL="628650" indent="-168275" algn="l" defTabSz="914400" rtl="0" eaLnBrk="1" latinLnBrk="0" hangingPunct="1">
              <a:lnSpc>
                <a:spcPct val="90000"/>
              </a:lnSpc>
              <a:spcBef>
                <a:spcPts val="600"/>
              </a:spcBef>
              <a:buClr>
                <a:schemeClr val="tx2"/>
              </a:buClr>
              <a:buSzPct val="100000"/>
              <a:buFont typeface="Arial Narrow" panose="020B0606020202030204" pitchFamily="34" charset="0"/>
              <a:buChar char="–"/>
              <a:defRPr sz="1800" kern="1200">
                <a:solidFill>
                  <a:srgbClr val="4C4C4C"/>
                </a:solidFill>
                <a:latin typeface="+mn-lt"/>
                <a:ea typeface="+mn-ea"/>
                <a:cs typeface="+mn-cs"/>
              </a:defRPr>
            </a:lvl2pPr>
            <a:lvl3pPr marL="1200150" indent="-164592" algn="l" defTabSz="914400" rtl="0" eaLnBrk="1" latinLnBrk="0" hangingPunct="1">
              <a:lnSpc>
                <a:spcPct val="90000"/>
              </a:lnSpc>
              <a:spcBef>
                <a:spcPts val="600"/>
              </a:spcBef>
              <a:buClr>
                <a:schemeClr val="tx2"/>
              </a:buClr>
              <a:buFont typeface="Arial" panose="020B0604020202020204" pitchFamily="34" charset="0"/>
              <a:buChar char="•"/>
              <a:defRPr sz="1800" kern="1200" baseline="0">
                <a:solidFill>
                  <a:srgbClr val="4C4C4C"/>
                </a:solidFill>
                <a:latin typeface="+mn-lt"/>
                <a:ea typeface="+mn-ea"/>
                <a:cs typeface="+mn-cs"/>
              </a:defRPr>
            </a:lvl3pPr>
            <a:lvl4pPr marL="1657350" indent="-164592" algn="l" defTabSz="914400" rtl="0" eaLnBrk="1" latinLnBrk="0" hangingPunct="1">
              <a:lnSpc>
                <a:spcPct val="90000"/>
              </a:lnSpc>
              <a:spcBef>
                <a:spcPts val="600"/>
              </a:spcBef>
              <a:buFont typeface="Arial" panose="020B0604020202020204" pitchFamily="34" charset="0"/>
              <a:buChar char="•"/>
              <a:defRPr sz="1600" kern="1200" baseline="0">
                <a:solidFill>
                  <a:srgbClr val="4C4C4C"/>
                </a:solidFill>
                <a:latin typeface="+mn-lt"/>
                <a:ea typeface="+mn-ea"/>
                <a:cs typeface="+mn-cs"/>
              </a:defRPr>
            </a:lvl4pPr>
            <a:lvl5pPr marL="2114550" indent="-164592" algn="l" defTabSz="914400" rtl="0" eaLnBrk="1" latinLnBrk="0" hangingPunct="1">
              <a:lnSpc>
                <a:spcPct val="90000"/>
              </a:lnSpc>
              <a:spcBef>
                <a:spcPts val="600"/>
              </a:spcBef>
              <a:buFont typeface="Arial" panose="020B0604020202020204" pitchFamily="34" charset="0"/>
              <a:buChar char="•"/>
              <a:defRPr sz="14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rgbClr val="4C4C4C"/>
                </a:solidFill>
              </a:rPr>
              <a:t>Account holders can also access videos embedded within the FAQ section to help them make informed decisions</a:t>
            </a:r>
          </a:p>
        </p:txBody>
      </p:sp>
    </p:spTree>
    <p:extLst>
      <p:ext uri="{BB962C8B-B14F-4D97-AF65-F5344CB8AC3E}">
        <p14:creationId xmlns:p14="http://schemas.microsoft.com/office/powerpoint/2010/main" val="120629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HSA Guided Portfolio – We Guide, You Choose</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1574647"/>
            <a:ext cx="10078604" cy="4626647"/>
          </a:xfrm>
        </p:spPr>
        <p:txBody>
          <a:bodyPr>
            <a:normAutofit/>
          </a:bodyPr>
          <a:lstStyle/>
          <a:p>
            <a:pPr>
              <a:lnSpc>
                <a:spcPct val="100000"/>
              </a:lnSpc>
              <a:spcAft>
                <a:spcPts val="600"/>
              </a:spcAft>
            </a:pPr>
            <a:r>
              <a:rPr lang="en-US" sz="1600" dirty="0"/>
              <a:t>What is HSA Guided Portfolio?</a:t>
            </a:r>
            <a:br>
              <a:rPr lang="en-US" sz="1600" b="0" dirty="0"/>
            </a:br>
            <a:r>
              <a:rPr lang="en-US" sz="1600" b="0" dirty="0">
                <a:solidFill>
                  <a:srgbClr val="4C4C4C"/>
                </a:solidFill>
              </a:rPr>
              <a:t>An interactive tool to help account holders create a custom asset allocation that fits their life and HSA investment objectives. </a:t>
            </a:r>
          </a:p>
          <a:p>
            <a:pPr>
              <a:lnSpc>
                <a:spcPct val="100000"/>
              </a:lnSpc>
              <a:spcAft>
                <a:spcPts val="600"/>
              </a:spcAft>
            </a:pPr>
            <a:r>
              <a:rPr lang="en-US" sz="1600" dirty="0"/>
              <a:t>What is rebalancing and why does it matter?</a:t>
            </a:r>
            <a:br>
              <a:rPr lang="en-US" sz="1600" b="0" dirty="0"/>
            </a:br>
            <a:r>
              <a:rPr lang="en-US" sz="1600" b="0" dirty="0">
                <a:solidFill>
                  <a:srgbClr val="4C4C4C"/>
                </a:solidFill>
              </a:rPr>
              <a:t>Rebalancing is important because it requires you to review your goals, objectives, healthcare needs, and risk tolerance on a regular basis. With HSA Guided Portfolio, you can automatically schedule rebalancing and easily maintain your original </a:t>
            </a:r>
            <a:br>
              <a:rPr lang="en-US" sz="1600" b="0" dirty="0">
                <a:solidFill>
                  <a:srgbClr val="4C4C4C"/>
                </a:solidFill>
              </a:rPr>
            </a:br>
            <a:r>
              <a:rPr lang="en-US" sz="1600" b="0" dirty="0">
                <a:solidFill>
                  <a:srgbClr val="4C4C4C"/>
                </a:solidFill>
              </a:rPr>
              <a:t>asset allocation strategy. </a:t>
            </a:r>
          </a:p>
          <a:p>
            <a:pPr>
              <a:lnSpc>
                <a:spcPct val="100000"/>
              </a:lnSpc>
              <a:spcAft>
                <a:spcPts val="600"/>
              </a:spcAft>
            </a:pPr>
            <a:r>
              <a:rPr lang="en-US" sz="1600" dirty="0"/>
              <a:t>Resources and research</a:t>
            </a:r>
            <a:br>
              <a:rPr lang="en-US" sz="1600" b="0" dirty="0"/>
            </a:br>
            <a:r>
              <a:rPr lang="en-US" sz="1600" b="0" dirty="0">
                <a:solidFill>
                  <a:srgbClr val="4C4C4C"/>
                </a:solidFill>
              </a:rPr>
              <a:t>Easy access to education and research that </a:t>
            </a:r>
            <a:br>
              <a:rPr lang="en-US" sz="1600" b="0" dirty="0">
                <a:solidFill>
                  <a:srgbClr val="4C4C4C"/>
                </a:solidFill>
              </a:rPr>
            </a:br>
            <a:r>
              <a:rPr lang="en-US" sz="1600" b="0" dirty="0">
                <a:solidFill>
                  <a:srgbClr val="4C4C4C"/>
                </a:solidFill>
              </a:rPr>
              <a:t>helps you understand investment concepts </a:t>
            </a:r>
            <a:br>
              <a:rPr lang="en-US" sz="1600" b="0" dirty="0">
                <a:solidFill>
                  <a:srgbClr val="4C4C4C"/>
                </a:solidFill>
              </a:rPr>
            </a:br>
            <a:r>
              <a:rPr lang="en-US" sz="1600" b="0" dirty="0">
                <a:solidFill>
                  <a:srgbClr val="4C4C4C"/>
                </a:solidFill>
              </a:rPr>
              <a:t>and strategies, direct access to fund </a:t>
            </a:r>
            <a:br>
              <a:rPr lang="en-US" sz="1600" b="0" dirty="0">
                <a:solidFill>
                  <a:srgbClr val="4C4C4C"/>
                </a:solidFill>
              </a:rPr>
            </a:br>
            <a:r>
              <a:rPr lang="en-US" sz="1600" b="0" dirty="0">
                <a:solidFill>
                  <a:srgbClr val="4C4C4C"/>
                </a:solidFill>
              </a:rPr>
              <a:t>prospectuses, and Morningstar® reports.</a:t>
            </a:r>
          </a:p>
          <a:p>
            <a:pPr>
              <a:lnSpc>
                <a:spcPct val="100000"/>
              </a:lnSpc>
              <a:spcAft>
                <a:spcPts val="600"/>
              </a:spcAft>
            </a:pPr>
            <a:r>
              <a:rPr lang="en-US" sz="1600" b="0" dirty="0">
                <a:solidFill>
                  <a:srgbClr val="4C4C4C"/>
                </a:solidFill>
              </a:rPr>
              <a:t>For details on how to use HSA Guided Portfolio, </a:t>
            </a:r>
            <a:br>
              <a:rPr lang="en-US" sz="1600" b="0" dirty="0">
                <a:solidFill>
                  <a:srgbClr val="4C4C4C"/>
                </a:solidFill>
              </a:rPr>
            </a:br>
            <a:r>
              <a:rPr lang="en-US" sz="1600" b="0" dirty="0">
                <a:solidFill>
                  <a:srgbClr val="4C4C4C"/>
                </a:solidFill>
              </a:rPr>
              <a:t>click to see a demo: </a:t>
            </a:r>
            <a:r>
              <a:rPr lang="en-US" sz="1600" b="0" dirty="0">
                <a:hlinkClick r:id="rId2">
                  <a:extLst>
                    <a:ext uri="{A12FA001-AC4F-418D-AE19-62706E023703}">
                      <ahyp:hlinkClr xmlns:ahyp="http://schemas.microsoft.com/office/drawing/2018/hyperlinkcolor" val="tx"/>
                    </a:ext>
                  </a:extLst>
                </a:hlinkClick>
              </a:rPr>
              <a:t>HSA Guided Portfolio</a:t>
            </a:r>
            <a:endParaRPr lang="en-US" sz="1600" dirty="0"/>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63" y="702139"/>
            <a:ext cx="929590" cy="872509"/>
          </a:xfrm>
          <a:prstGeom prst="rect">
            <a:avLst/>
          </a:prstGeom>
        </p:spPr>
      </p:pic>
      <p:pic>
        <p:nvPicPr>
          <p:cNvPr id="7" name="Picture 6">
            <a:extLst>
              <a:ext uri="{FF2B5EF4-FFF2-40B4-BE49-F238E27FC236}">
                <a16:creationId xmlns:a16="http://schemas.microsoft.com/office/drawing/2014/main" id="{FBCB1EA3-22DD-47F7-ADD2-640370A5E828}"/>
              </a:ext>
            </a:extLst>
          </p:cNvPr>
          <p:cNvPicPr>
            <a:picLocks noChangeAspect="1"/>
          </p:cNvPicPr>
          <p:nvPr/>
        </p:nvPicPr>
        <p:blipFill rotWithShape="1">
          <a:blip r:embed="rId5"/>
          <a:srcRect l="618" t="751" r="3812" b="3991"/>
          <a:stretch/>
        </p:blipFill>
        <p:spPr>
          <a:xfrm>
            <a:off x="6666007" y="3340075"/>
            <a:ext cx="3809927" cy="253828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94C9C95-B3A3-4511-AEE7-0BDF08C74C01}"/>
              </a:ext>
            </a:extLst>
          </p:cNvPr>
          <p:cNvPicPr>
            <a:picLocks noChangeAspect="1"/>
          </p:cNvPicPr>
          <p:nvPr/>
        </p:nvPicPr>
        <p:blipFill>
          <a:blip r:embed="rId6"/>
          <a:stretch>
            <a:fillRect/>
          </a:stretch>
        </p:blipFill>
        <p:spPr>
          <a:xfrm>
            <a:off x="9258827" y="4237042"/>
            <a:ext cx="2434213" cy="19642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432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9B3C-A9A3-4D11-9672-240A6C3F0409}"/>
              </a:ext>
            </a:extLst>
          </p:cNvPr>
          <p:cNvSpPr>
            <a:spLocks noGrp="1"/>
          </p:cNvSpPr>
          <p:nvPr>
            <p:ph type="title"/>
          </p:nvPr>
        </p:nvSpPr>
        <p:spPr/>
        <p:txBody>
          <a:bodyPr/>
          <a:lstStyle/>
          <a:p>
            <a:r>
              <a:rPr lang="en-US" dirty="0"/>
              <a:t>Mutual Fund Information &amp; Research</a:t>
            </a:r>
          </a:p>
        </p:txBody>
      </p:sp>
      <p:sp>
        <p:nvSpPr>
          <p:cNvPr id="12" name="Subtitle 11">
            <a:extLst>
              <a:ext uri="{FF2B5EF4-FFF2-40B4-BE49-F238E27FC236}">
                <a16:creationId xmlns:a16="http://schemas.microsoft.com/office/drawing/2014/main" id="{420EA386-E9DE-4941-80F0-8BFE8429E323}"/>
              </a:ext>
            </a:extLst>
          </p:cNvPr>
          <p:cNvSpPr>
            <a:spLocks noGrp="1"/>
          </p:cNvSpPr>
          <p:nvPr>
            <p:ph type="subTitle" idx="16"/>
          </p:nvPr>
        </p:nvSpPr>
        <p:spPr/>
        <p:txBody>
          <a:bodyPr/>
          <a:lstStyle/>
          <a:p>
            <a:r>
              <a:rPr lang="en-US" dirty="0"/>
              <a:t>Where can I research the mutual funds offered?</a:t>
            </a:r>
          </a:p>
        </p:txBody>
      </p:sp>
      <p:sp>
        <p:nvSpPr>
          <p:cNvPr id="4" name="Content Placeholder 3">
            <a:extLst>
              <a:ext uri="{FF2B5EF4-FFF2-40B4-BE49-F238E27FC236}">
                <a16:creationId xmlns:a16="http://schemas.microsoft.com/office/drawing/2014/main" id="{E4D99664-8799-42B0-A2D6-E7DBA6E811FD}"/>
              </a:ext>
            </a:extLst>
          </p:cNvPr>
          <p:cNvSpPr>
            <a:spLocks noGrp="1"/>
          </p:cNvSpPr>
          <p:nvPr>
            <p:ph idx="1"/>
          </p:nvPr>
        </p:nvSpPr>
        <p:spPr>
          <a:xfrm>
            <a:off x="1716066" y="2011680"/>
            <a:ext cx="10078604" cy="3869160"/>
          </a:xfrm>
        </p:spPr>
        <p:txBody>
          <a:bodyPr>
            <a:normAutofit/>
          </a:bodyPr>
          <a:lstStyle/>
          <a:p>
            <a:pPr>
              <a:lnSpc>
                <a:spcPct val="100000"/>
              </a:lnSpc>
              <a:spcAft>
                <a:spcPts val="1200"/>
              </a:spcAft>
            </a:pPr>
            <a:r>
              <a:rPr lang="en-US" sz="1600" b="0" dirty="0">
                <a:solidFill>
                  <a:srgbClr val="4C4C4C"/>
                </a:solidFill>
              </a:rPr>
              <a:t>You can find the fund performance located under </a:t>
            </a:r>
            <a:r>
              <a:rPr lang="en-US" sz="1600" dirty="0">
                <a:solidFill>
                  <a:srgbClr val="4C4C4C"/>
                </a:solidFill>
              </a:rPr>
              <a:t>Tools &amp; Education</a:t>
            </a:r>
            <a:r>
              <a:rPr lang="en-US" sz="1600" b="0" dirty="0">
                <a:solidFill>
                  <a:srgbClr val="4C4C4C"/>
                </a:solidFill>
              </a:rPr>
              <a:t> &gt; </a:t>
            </a:r>
            <a:r>
              <a:rPr lang="en-US" sz="1600" dirty="0">
                <a:solidFill>
                  <a:srgbClr val="4C4C4C"/>
                </a:solidFill>
              </a:rPr>
              <a:t>Fund Performance Dashboard</a:t>
            </a:r>
            <a:r>
              <a:rPr lang="en-US" sz="1600" b="0" dirty="0">
                <a:solidFill>
                  <a:srgbClr val="4C4C4C"/>
                </a:solidFill>
              </a:rPr>
              <a:t>.</a:t>
            </a:r>
          </a:p>
          <a:p>
            <a:pPr>
              <a:lnSpc>
                <a:spcPct val="100000"/>
              </a:lnSpc>
              <a:spcAft>
                <a:spcPts val="1200"/>
              </a:spcAft>
            </a:pPr>
            <a:r>
              <a:rPr lang="en-US" sz="1600" b="0" dirty="0">
                <a:solidFill>
                  <a:srgbClr val="4C4C4C"/>
                </a:solidFill>
              </a:rPr>
              <a:t>Use the blue </a:t>
            </a:r>
            <a:r>
              <a:rPr lang="en-US" sz="1600" dirty="0">
                <a:solidFill>
                  <a:srgbClr val="4C4C4C"/>
                </a:solidFill>
              </a:rPr>
              <a:t>Resource Links </a:t>
            </a:r>
            <a:r>
              <a:rPr lang="en-US" sz="1600" b="0" dirty="0">
                <a:solidFill>
                  <a:srgbClr val="4C4C4C"/>
                </a:solidFill>
              </a:rPr>
              <a:t>button to access resources for the respective fund. Resources include the funds prospectus, fact sheet, and the fund's Morningstar® page.</a:t>
            </a:r>
          </a:p>
        </p:txBody>
      </p:sp>
      <p:pic>
        <p:nvPicPr>
          <p:cNvPr id="6" name="Graphic 5">
            <a:extLst>
              <a:ext uri="{FF2B5EF4-FFF2-40B4-BE49-F238E27FC236}">
                <a16:creationId xmlns:a16="http://schemas.microsoft.com/office/drawing/2014/main" id="{8F209232-5943-4137-8FC5-ADBB954825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763" y="702139"/>
            <a:ext cx="929590" cy="872509"/>
          </a:xfrm>
          <a:prstGeom prst="rect">
            <a:avLst/>
          </a:prstGeom>
        </p:spPr>
      </p:pic>
      <p:pic>
        <p:nvPicPr>
          <p:cNvPr id="7" name="Picture 6">
            <a:extLst>
              <a:ext uri="{FF2B5EF4-FFF2-40B4-BE49-F238E27FC236}">
                <a16:creationId xmlns:a16="http://schemas.microsoft.com/office/drawing/2014/main" id="{8880E9F6-9867-45F0-9F60-44029EC30B9E}"/>
              </a:ext>
            </a:extLst>
          </p:cNvPr>
          <p:cNvPicPr>
            <a:picLocks noChangeAspect="1"/>
          </p:cNvPicPr>
          <p:nvPr/>
        </p:nvPicPr>
        <p:blipFill>
          <a:blip r:embed="rId4"/>
          <a:stretch>
            <a:fillRect/>
          </a:stretch>
        </p:blipFill>
        <p:spPr>
          <a:xfrm>
            <a:off x="1883465" y="3815941"/>
            <a:ext cx="8425070" cy="1628541"/>
          </a:xfrm>
          <a:prstGeom prst="rect">
            <a:avLst/>
          </a:prstGeom>
          <a:ln>
            <a:noFill/>
          </a:ln>
          <a:effectLst>
            <a:outerShdw blurRad="292100" dist="139700" dir="2700000" algn="tl" rotWithShape="0">
              <a:srgbClr val="333333">
                <a:alpha val="40000"/>
              </a:srgbClr>
            </a:outerShdw>
          </a:effectLst>
        </p:spPr>
      </p:pic>
    </p:spTree>
    <p:extLst>
      <p:ext uri="{BB962C8B-B14F-4D97-AF65-F5344CB8AC3E}">
        <p14:creationId xmlns:p14="http://schemas.microsoft.com/office/powerpoint/2010/main" val="3556007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5767</TotalTime>
  <Words>1469</Words>
  <Application>Microsoft Office PowerPoint</Application>
  <PresentationFormat>Widescreen</PresentationFormat>
  <Paragraphs>92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Roboto Slab</vt:lpstr>
      <vt:lpstr>Office Theme</vt:lpstr>
      <vt:lpstr>HSA Investment Information, Education and Experience</vt:lpstr>
      <vt:lpstr>Agenda</vt:lpstr>
      <vt:lpstr>HSA Investment Account</vt:lpstr>
      <vt:lpstr>What Are the Investment Options?</vt:lpstr>
      <vt:lpstr>PowerPoint Presentation</vt:lpstr>
      <vt:lpstr>Key Investment Site Terms</vt:lpstr>
      <vt:lpstr>Investment Site FAQs and Video Tutorials</vt:lpstr>
      <vt:lpstr>HSA Guided Portfolio – We Guide, You Choose</vt:lpstr>
      <vt:lpstr>Mutual Fund Information &amp; Research</vt:lpstr>
      <vt:lpstr>Timing of Transfers To and From Investments</vt:lpstr>
      <vt:lpstr>Transaction History</vt:lpstr>
      <vt:lpstr>My Personal Performance Dashboard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Kutche</dc:creator>
  <cp:lastModifiedBy>Ross Honig</cp:lastModifiedBy>
  <cp:revision>75</cp:revision>
  <dcterms:created xsi:type="dcterms:W3CDTF">2017-08-08T21:07:18Z</dcterms:created>
  <dcterms:modified xsi:type="dcterms:W3CDTF">2022-01-27T12:27:54Z</dcterms:modified>
</cp:coreProperties>
</file>