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4"/>
  </p:sldMasterIdLst>
  <p:notesMasterIdLst>
    <p:notesMasterId r:id="rId15"/>
  </p:notesMasterIdLst>
  <p:handoutMasterIdLst>
    <p:handoutMasterId r:id="rId16"/>
  </p:handoutMasterIdLst>
  <p:sldIdLst>
    <p:sldId id="276" r:id="rId5"/>
    <p:sldId id="263" r:id="rId6"/>
    <p:sldId id="265" r:id="rId7"/>
    <p:sldId id="261" r:id="rId8"/>
    <p:sldId id="267" r:id="rId9"/>
    <p:sldId id="308" r:id="rId10"/>
    <p:sldId id="268" r:id="rId11"/>
    <p:sldId id="274" r:id="rId12"/>
    <p:sldId id="299" r:id="rId13"/>
    <p:sldId id="282"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824" y="10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D50110E-E90E-4698-A64A-520C8CB9A46C}" type="datetimeFigureOut">
              <a:rPr lang="en-US" smtClean="0"/>
              <a:pPr/>
              <a:t>11/15/2021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401F092-781F-481D-8560-C3CA119C04EB}"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AD28609-9A55-4262-8FAF-E74544D0E326}" type="datetimeFigureOut">
              <a:rPr lang="en-US" smtClean="0"/>
              <a:pPr/>
              <a:t>11/15/2021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9880503-7F7B-4179-812D-DEF01649C4B9}" type="slidenum">
              <a:rPr lang="en-US" smtClean="0"/>
              <a:pPr/>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4F8C970-20D5-4C5E-A571-C4D26CC9A20F}" type="datetime1">
              <a:rPr lang="en-US" smtClean="0"/>
              <a:t>11/15/2021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7A4060A-A6F8-45E8-AA9A-7923F0CBEFE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156C1E-F21B-440B-88A7-233389033B3E}" type="datetime1">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4060A-A6F8-45E8-AA9A-7923F0CBEF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895C380-E0C1-4785-BE0F-6DB55C0E2526}" type="datetime1">
              <a:rPr lang="en-US" smtClean="0"/>
              <a:t>11/15/2021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7A4060A-A6F8-45E8-AA9A-7923F0CBEFE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4C695968-6B2E-4218-9EF3-B84E00C6CA38}" type="datetime1">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7A4060A-A6F8-45E8-AA9A-7923F0CBEFE7}"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1E790507-3A76-44AC-8E11-3632B23BDA38}" type="datetime1">
              <a:rPr lang="en-US" smtClean="0"/>
              <a:t>11/15/2021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7A4060A-A6F8-45E8-AA9A-7923F0CBEFE7}"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C56E2E4A-013B-4756-9FA9-5F11CE30023D}" type="datetime1">
              <a:rPr lang="en-US" smtClean="0"/>
              <a:t>11/15/2021</a:t>
            </a:fld>
            <a:endParaRPr lang="en-US"/>
          </a:p>
        </p:txBody>
      </p:sp>
      <p:sp>
        <p:nvSpPr>
          <p:cNvPr id="10" name="Slide Number Placeholder 9"/>
          <p:cNvSpPr>
            <a:spLocks noGrp="1"/>
          </p:cNvSpPr>
          <p:nvPr>
            <p:ph type="sldNum" sz="quarter" idx="16"/>
          </p:nvPr>
        </p:nvSpPr>
        <p:spPr/>
        <p:txBody>
          <a:bodyPr rtlCol="0"/>
          <a:lstStyle/>
          <a:p>
            <a:fld id="{A7A4060A-A6F8-45E8-AA9A-7923F0CBEFE7}"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B4B06949-7411-4396-BE05-AFDC23925926}" type="datetime1">
              <a:rPr lang="en-US" smtClean="0"/>
              <a:t>11/15/2021</a:t>
            </a:fld>
            <a:endParaRPr lang="en-US"/>
          </a:p>
        </p:txBody>
      </p:sp>
      <p:sp>
        <p:nvSpPr>
          <p:cNvPr id="12" name="Slide Number Placeholder 11"/>
          <p:cNvSpPr>
            <a:spLocks noGrp="1"/>
          </p:cNvSpPr>
          <p:nvPr>
            <p:ph type="sldNum" sz="quarter" idx="16"/>
          </p:nvPr>
        </p:nvSpPr>
        <p:spPr/>
        <p:txBody>
          <a:bodyPr rtlCol="0"/>
          <a:lstStyle/>
          <a:p>
            <a:fld id="{A7A4060A-A6F8-45E8-AA9A-7923F0CBEFE7}"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B9B4295-FB43-4C2A-9E8C-A0F7E7435AB6}" type="datetime1">
              <a:rPr lang="en-US" smtClean="0"/>
              <a:t>11/15/2021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7A4060A-A6F8-45E8-AA9A-7923F0CBEF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A7139C-84DB-4205-996E-2C88CA2557C4}" type="datetime1">
              <a:rPr lang="en-US" smtClean="0"/>
              <a:t>11/15/2021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7A4060A-A6F8-45E8-AA9A-7923F0CBEF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4C95442A-554E-4F03-98CD-6AE94AA8C52D}" type="datetime1">
              <a:rPr lang="en-US" smtClean="0"/>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7A4060A-A6F8-45E8-AA9A-7923F0CBEFE7}"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4493324-F1EB-4A1B-9247-0FD09D7A20F1}" type="datetime1">
              <a:rPr lang="en-US" smtClean="0"/>
              <a:t>11/15/2021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7A4060A-A6F8-45E8-AA9A-7923F0CBEFE7}"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CA706A9-4FA2-406B-B5B3-3B8D514D0870}" type="datetime1">
              <a:rPr lang="en-US" smtClean="0"/>
              <a:t>11/15/2021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7A4060A-A6F8-45E8-AA9A-7923F0CBEF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http://apnasheharonline.com/wp-content/uploads/2014/05/mobile-icon.jpg" TargetMode="External"/><Relationship Id="rId3" Type="http://schemas.openxmlformats.org/officeDocument/2006/relationships/image" Target="http://dreadsclothing.com/wp-content/uploads/2013/02/fill-out-form.jpg" TargetMode="External"/><Relationship Id="rId7" Type="http://schemas.openxmlformats.org/officeDocument/2006/relationships/image" Target="../media/image9.jpeg"/><Relationship Id="rId2" Type="http://schemas.openxmlformats.org/officeDocument/2006/relationships/image" Target="../media/image7.jpeg"/><Relationship Id="rId1" Type="http://schemas.openxmlformats.org/officeDocument/2006/relationships/slideLayout" Target="../slideLayouts/slideLayout6.xml"/><Relationship Id="rId6" Type="http://schemas.openxmlformats.org/officeDocument/2006/relationships/hyperlink" Target="mailto:claims@oca125.com" TargetMode="External"/><Relationship Id="rId5" Type="http://schemas.openxmlformats.org/officeDocument/2006/relationships/image" Target="https://www.symplicity.com/assets/icon_-_Product_Features_-_Computer_Interface.png" TargetMode="Externa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oca125.com/myoca/" TargetMode="Externa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33400" y="2743200"/>
            <a:ext cx="8153400" cy="1673225"/>
          </a:xfrm>
        </p:spPr>
        <p:txBody>
          <a:bodyPr>
            <a:normAutofit/>
          </a:bodyPr>
          <a:lstStyle/>
          <a:p>
            <a:pPr algn="just"/>
            <a:r>
              <a:rPr lang="en-US" sz="2100" dirty="0"/>
              <a:t>This brochure is designed to give you only the highlights of your Plan with OCA. For a complete description of the terms and conditions, please refer to the Summary Plan Description/Plan Information Summary which is the legal document governing this plan.</a:t>
            </a:r>
          </a:p>
          <a:p>
            <a:endParaRPr lang="en-US" dirty="0"/>
          </a:p>
        </p:txBody>
      </p:sp>
      <p:sp>
        <p:nvSpPr>
          <p:cNvPr id="3" name="Title 2"/>
          <p:cNvSpPr>
            <a:spLocks noGrp="1"/>
          </p:cNvSpPr>
          <p:nvPr>
            <p:ph type="title"/>
          </p:nvPr>
        </p:nvSpPr>
        <p:spPr>
          <a:xfrm>
            <a:off x="1371600" y="1600200"/>
            <a:ext cx="7772400" cy="990600"/>
          </a:xfrm>
          <a:solidFill>
            <a:schemeClr val="accent1"/>
          </a:solidFill>
        </p:spPr>
        <p:txBody>
          <a:bodyPr>
            <a:normAutofit/>
          </a:bodyPr>
          <a:lstStyle/>
          <a:p>
            <a:r>
              <a:rPr lang="en-US" sz="3600" dirty="0"/>
              <a:t>Commuter Employee Guide</a:t>
            </a:r>
          </a:p>
        </p:txBody>
      </p:sp>
      <p:pic>
        <p:nvPicPr>
          <p:cNvPr id="8" name="Picture 7">
            <a:extLst>
              <a:ext uri="{FF2B5EF4-FFF2-40B4-BE49-F238E27FC236}">
                <a16:creationId xmlns:a16="http://schemas.microsoft.com/office/drawing/2014/main" id="{05B5DFB6-BADC-4477-B135-3A616DF7D4E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422878" y="4991812"/>
            <a:ext cx="4298243" cy="1232873"/>
          </a:xfrm>
          <a:prstGeom prst="rect">
            <a:avLst/>
          </a:prstGeom>
        </p:spPr>
      </p:pic>
      <p:sp>
        <p:nvSpPr>
          <p:cNvPr id="4" name="Slide Number Placeholder 3">
            <a:extLst>
              <a:ext uri="{FF2B5EF4-FFF2-40B4-BE49-F238E27FC236}">
                <a16:creationId xmlns:a16="http://schemas.microsoft.com/office/drawing/2014/main" id="{A023ACC1-27A1-4C30-AB5F-178E538FACC0}"/>
              </a:ext>
            </a:extLst>
          </p:cNvPr>
          <p:cNvSpPr>
            <a:spLocks noGrp="1"/>
          </p:cNvSpPr>
          <p:nvPr>
            <p:ph type="sldNum" sz="quarter" idx="11"/>
          </p:nvPr>
        </p:nvSpPr>
        <p:spPr/>
        <p:txBody>
          <a:bodyPr/>
          <a:lstStyle/>
          <a:p>
            <a:fld id="{A7A4060A-A6F8-45E8-AA9A-7923F0CBEFE7}" type="slidenum">
              <a:rPr lang="en-US" smtClean="0"/>
              <a:pPr/>
              <a:t>1</a:t>
            </a:fld>
            <a:endParaRPr lang="en-US" dirty="0"/>
          </a:p>
        </p:txBody>
      </p:sp>
      <p:sp>
        <p:nvSpPr>
          <p:cNvPr id="6" name="TextBox 5">
            <a:extLst>
              <a:ext uri="{FF2B5EF4-FFF2-40B4-BE49-F238E27FC236}">
                <a16:creationId xmlns:a16="http://schemas.microsoft.com/office/drawing/2014/main" id="{3E64232F-039C-4F79-AF52-4A1C908621FF}"/>
              </a:ext>
            </a:extLst>
          </p:cNvPr>
          <p:cNvSpPr txBox="1"/>
          <p:nvPr/>
        </p:nvSpPr>
        <p:spPr>
          <a:xfrm>
            <a:off x="947057" y="866507"/>
            <a:ext cx="8153400" cy="646331"/>
          </a:xfrm>
          <a:prstGeom prst="rect">
            <a:avLst/>
          </a:prstGeom>
          <a:noFill/>
        </p:spPr>
        <p:txBody>
          <a:bodyPr wrap="square" rtlCol="0">
            <a:spAutoFit/>
          </a:bodyPr>
          <a:lstStyle/>
          <a:p>
            <a:r>
              <a:rPr lang="en-US" sz="3600" dirty="0">
                <a:solidFill>
                  <a:schemeClr val="bg1">
                    <a:lumMod val="50000"/>
                  </a:schemeClr>
                </a:solidFill>
              </a:rPr>
              <a:t>Commuter Employee Guide</a:t>
            </a:r>
          </a:p>
        </p:txBody>
      </p:sp>
    </p:spTree>
    <p:extLst>
      <p:ext uri="{BB962C8B-B14F-4D97-AF65-F5344CB8AC3E}">
        <p14:creationId xmlns:p14="http://schemas.microsoft.com/office/powerpoint/2010/main" val="2035472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Box 3"/>
          <p:cNvSpPr txBox="1"/>
          <p:nvPr/>
        </p:nvSpPr>
        <p:spPr>
          <a:xfrm>
            <a:off x="495300" y="2057400"/>
            <a:ext cx="8382000" cy="4555093"/>
          </a:xfrm>
          <a:prstGeom prst="rect">
            <a:avLst/>
          </a:prstGeom>
          <a:noFill/>
        </p:spPr>
        <p:txBody>
          <a:bodyPr wrap="square" rtlCol="0">
            <a:spAutoFit/>
          </a:bodyPr>
          <a:lstStyle/>
          <a:p>
            <a:r>
              <a:rPr lang="en-US" dirty="0"/>
              <a:t>We should be contacted whenever questions arise regarding processing of claims, how to submit claims, how your benefit plan works or relate to your existing insurance plans, debit cards, web access portal, ClaimsExpress, or just general knowledge/guidance questions. </a:t>
            </a:r>
          </a:p>
          <a:p>
            <a:endParaRPr lang="en-US" sz="1400" b="1" dirty="0"/>
          </a:p>
          <a:p>
            <a:r>
              <a:rPr lang="en-US" sz="2800" dirty="0">
                <a:solidFill>
                  <a:srgbClr val="FF0000"/>
                </a:solidFill>
              </a:rPr>
              <a:t>OCAs Contact Information:</a:t>
            </a:r>
          </a:p>
          <a:p>
            <a:endParaRPr lang="en-US" sz="1400" dirty="0"/>
          </a:p>
          <a:p>
            <a:pPr lvl="0"/>
            <a:r>
              <a:rPr lang="en-US" sz="1400" b="1" dirty="0"/>
              <a:t>Phone Number</a:t>
            </a:r>
            <a:r>
              <a:rPr lang="en-US" sz="1400" dirty="0"/>
              <a:t>: 609-514-0777 or Toll Free at 1-855-OCA-0777</a:t>
            </a:r>
          </a:p>
          <a:p>
            <a:r>
              <a:rPr lang="en-US" sz="1400" dirty="0"/>
              <a:t> </a:t>
            </a:r>
          </a:p>
          <a:p>
            <a:pPr lvl="0"/>
            <a:r>
              <a:rPr lang="en-US" sz="1400" b="1" dirty="0"/>
              <a:t>Fax Number: </a:t>
            </a:r>
            <a:r>
              <a:rPr lang="en-US" sz="1400" dirty="0"/>
              <a:t>609-514-2778</a:t>
            </a:r>
          </a:p>
          <a:p>
            <a:r>
              <a:rPr lang="en-US" sz="1400" dirty="0"/>
              <a:t> </a:t>
            </a:r>
          </a:p>
          <a:p>
            <a:pPr lvl="0"/>
            <a:r>
              <a:rPr lang="en-US" sz="1400" b="1" dirty="0"/>
              <a:t>Emails: </a:t>
            </a:r>
          </a:p>
          <a:p>
            <a:pPr lvl="0"/>
            <a:endParaRPr lang="en-US" sz="1400" b="1" dirty="0">
              <a:solidFill>
                <a:srgbClr val="0070C0"/>
              </a:solidFill>
            </a:endParaRPr>
          </a:p>
          <a:p>
            <a:pPr fontAlgn="base"/>
            <a:r>
              <a:rPr lang="en-US" sz="1200" b="1" dirty="0">
                <a:solidFill>
                  <a:srgbClr val="0070C0"/>
                </a:solidFill>
              </a:rPr>
              <a:t>Service@oca125.com</a:t>
            </a:r>
            <a:r>
              <a:rPr lang="en-US" sz="1200" dirty="0"/>
              <a:t> </a:t>
            </a:r>
            <a:r>
              <a:rPr lang="en-US" sz="1200" b="1" dirty="0"/>
              <a:t>(Questions/Inquiries) – </a:t>
            </a:r>
            <a:r>
              <a:rPr lang="en-US" sz="1200" dirty="0"/>
              <a:t>Any questions or inquirers regarding your claims history, card activity, balances, etc., please email OCA’s client service email.</a:t>
            </a:r>
          </a:p>
          <a:p>
            <a:pPr fontAlgn="base"/>
            <a:endParaRPr lang="en-US" sz="1200" b="1" dirty="0"/>
          </a:p>
          <a:p>
            <a:pPr fontAlgn="base"/>
            <a:r>
              <a:rPr lang="en-US" sz="1200" b="1" dirty="0">
                <a:solidFill>
                  <a:srgbClr val="0070C0"/>
                </a:solidFill>
              </a:rPr>
              <a:t>claims@oca125.com</a:t>
            </a:r>
            <a:r>
              <a:rPr lang="en-US" sz="1200" b="1" dirty="0"/>
              <a:t> (Claims Processing)</a:t>
            </a:r>
            <a:r>
              <a:rPr lang="en-US" sz="1200" dirty="0"/>
              <a:t> </a:t>
            </a:r>
            <a:r>
              <a:rPr lang="en-US" sz="1200" b="1" dirty="0"/>
              <a:t>– </a:t>
            </a:r>
            <a:r>
              <a:rPr lang="en-US" sz="1200" dirty="0"/>
              <a:t>For participants choosing to email – rather than fax or use the online web portal or mobile app methods of remitting claims.</a:t>
            </a:r>
          </a:p>
          <a:p>
            <a:r>
              <a:rPr lang="en-US" dirty="0"/>
              <a:t> </a:t>
            </a:r>
          </a:p>
          <a:p>
            <a:r>
              <a:rPr lang="en-US" dirty="0"/>
              <a:t> </a:t>
            </a:r>
          </a:p>
        </p:txBody>
      </p:sp>
      <p:pic>
        <p:nvPicPr>
          <p:cNvPr id="6" name="Picture 5">
            <a:extLst>
              <a:ext uri="{FF2B5EF4-FFF2-40B4-BE49-F238E27FC236}">
                <a16:creationId xmlns:a16="http://schemas.microsoft.com/office/drawing/2014/main" id="{97D8C15F-CD93-4089-B4ED-B73FA4B5D00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6037269" y="419489"/>
            <a:ext cx="2122574" cy="608822"/>
          </a:xfrm>
          <a:prstGeom prst="rect">
            <a:avLst/>
          </a:prstGeom>
        </p:spPr>
      </p:pic>
      <p:sp>
        <p:nvSpPr>
          <p:cNvPr id="3" name="Slide Number Placeholder 2">
            <a:extLst>
              <a:ext uri="{FF2B5EF4-FFF2-40B4-BE49-F238E27FC236}">
                <a16:creationId xmlns:a16="http://schemas.microsoft.com/office/drawing/2014/main" id="{56BDA870-CFDE-4227-860C-BD5E54E56689}"/>
              </a:ext>
            </a:extLst>
          </p:cNvPr>
          <p:cNvSpPr>
            <a:spLocks noGrp="1"/>
          </p:cNvSpPr>
          <p:nvPr>
            <p:ph type="sldNum" sz="quarter" idx="12"/>
          </p:nvPr>
        </p:nvSpPr>
        <p:spPr/>
        <p:txBody>
          <a:bodyPr>
            <a:normAutofit fontScale="85000" lnSpcReduction="20000"/>
          </a:bodyPr>
          <a:lstStyle/>
          <a:p>
            <a:fld id="{A7A4060A-A6F8-45E8-AA9A-7923F0CBEFE7}" type="slidenum">
              <a:rPr lang="en-US" smtClean="0"/>
              <a:pPr/>
              <a:t>10</a:t>
            </a:fld>
            <a:endParaRPr lang="en-US"/>
          </a:p>
        </p:txBody>
      </p:sp>
    </p:spTree>
    <p:extLst>
      <p:ext uri="{BB962C8B-B14F-4D97-AF65-F5344CB8AC3E}">
        <p14:creationId xmlns:p14="http://schemas.microsoft.com/office/powerpoint/2010/main" val="2736991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Commuter Benefits </a:t>
            </a:r>
          </a:p>
        </p:txBody>
      </p:sp>
      <p:sp>
        <p:nvSpPr>
          <p:cNvPr id="4" name="Text Box 2"/>
          <p:cNvSpPr txBox="1">
            <a:spLocks noChangeArrowheads="1"/>
          </p:cNvSpPr>
          <p:nvPr/>
        </p:nvSpPr>
        <p:spPr bwMode="auto">
          <a:xfrm>
            <a:off x="425758" y="1676400"/>
            <a:ext cx="8292483"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en-US" sz="2800" dirty="0">
                <a:solidFill>
                  <a:schemeClr val="accent2"/>
                </a:solidFill>
                <a:latin typeface="Calibri Light" panose="020F0302020204030204" pitchFamily="34" charset="0"/>
              </a:rPr>
              <a:t>A Commuter plan is an IRS approved benefit that allows you to set aside money on a </a:t>
            </a:r>
            <a:r>
              <a:rPr lang="en-US" sz="2800" b="1" dirty="0">
                <a:solidFill>
                  <a:schemeClr val="accent2"/>
                </a:solidFill>
                <a:latin typeface="Calibri Light" panose="020F0302020204030204" pitchFamily="34" charset="0"/>
              </a:rPr>
              <a:t>TAX-FREE</a:t>
            </a:r>
            <a:r>
              <a:rPr lang="en-US" sz="2800" dirty="0">
                <a:solidFill>
                  <a:schemeClr val="accent2"/>
                </a:solidFill>
                <a:latin typeface="Calibri Light" panose="020F0302020204030204" pitchFamily="34" charset="0"/>
              </a:rPr>
              <a:t> basis to pay for transportation and parking expenses to get to and from work!</a:t>
            </a:r>
          </a:p>
          <a:p>
            <a:pPr algn="just"/>
            <a:endParaRPr lang="en-US" dirty="0"/>
          </a:p>
          <a:p>
            <a:pPr marL="285750" lvl="0" indent="-285750" algn="just">
              <a:buFont typeface="Arial" panose="020B0604020202020204" pitchFamily="34" charset="0"/>
              <a:buChar char="•"/>
            </a:pPr>
            <a:r>
              <a:rPr lang="en-US" sz="1400" b="1" dirty="0">
                <a:solidFill>
                  <a:srgbClr val="0070C0"/>
                </a:solidFill>
                <a:latin typeface="Calibri Light" panose="020F0302020204030204" pitchFamily="34" charset="0"/>
              </a:rPr>
              <a:t>Transit benefit </a:t>
            </a:r>
            <a:r>
              <a:rPr lang="en-US" sz="1400" dirty="0">
                <a:latin typeface="Calibri Light" panose="020F0302020204030204" pitchFamily="34" charset="0"/>
              </a:rPr>
              <a:t>allows you to use pre-tax dollars to pay for transportation expenses such as buses, rail, subway, ferry, shuttle bus, vanpool, and biking. </a:t>
            </a:r>
            <a:r>
              <a:rPr lang="en-US" sz="1400" b="1" dirty="0">
                <a:latin typeface="Calibri Light" panose="020F0302020204030204" pitchFamily="34" charset="0"/>
              </a:rPr>
              <a:t>The maximum </a:t>
            </a:r>
            <a:r>
              <a:rPr lang="en-US" sz="1400" b="1" u="sng" dirty="0">
                <a:latin typeface="Calibri Light" panose="020F0302020204030204" pitchFamily="34" charset="0"/>
              </a:rPr>
              <a:t>monthly</a:t>
            </a:r>
            <a:r>
              <a:rPr lang="en-US" sz="1400" b="1" dirty="0">
                <a:latin typeface="Calibri Light" panose="020F0302020204030204" pitchFamily="34" charset="0"/>
              </a:rPr>
              <a:t> pre-tax contribution is $280.</a:t>
            </a:r>
            <a:endParaRPr lang="en-US" sz="1400" dirty="0">
              <a:latin typeface="Calibri Light" panose="020F0302020204030204" pitchFamily="34" charset="0"/>
            </a:endParaRPr>
          </a:p>
          <a:p>
            <a:pPr algn="just"/>
            <a:endParaRPr lang="en-US" sz="1400" dirty="0">
              <a:latin typeface="Calibri Light" panose="020F0302020204030204" pitchFamily="34" charset="0"/>
            </a:endParaRPr>
          </a:p>
          <a:p>
            <a:pPr algn="just"/>
            <a:endParaRPr lang="en-US" sz="1400" dirty="0">
              <a:latin typeface="Calibri Light" panose="020F0302020204030204" pitchFamily="34" charset="0"/>
            </a:endParaRPr>
          </a:p>
          <a:p>
            <a:pPr marL="285750" indent="-285750" algn="just">
              <a:buFont typeface="Arial" panose="020B0604020202020204" pitchFamily="34" charset="0"/>
              <a:buChar char="•"/>
            </a:pPr>
            <a:r>
              <a:rPr lang="en-US" sz="1400" b="1" dirty="0">
                <a:solidFill>
                  <a:srgbClr val="0070C0"/>
                </a:solidFill>
                <a:latin typeface="Calibri Light" panose="020F0302020204030204" pitchFamily="34" charset="0"/>
              </a:rPr>
              <a:t>Parking benefit </a:t>
            </a:r>
            <a:r>
              <a:rPr lang="en-US" sz="1400" dirty="0">
                <a:latin typeface="Calibri Light" panose="020F0302020204030204" pitchFamily="34" charset="0"/>
              </a:rPr>
              <a:t>allows you to use pre-tax dollars to pay for parking (parking must be near office or at a near transit station) cost to get to and from work. </a:t>
            </a:r>
            <a:r>
              <a:rPr lang="en-US" sz="1400" b="1" dirty="0">
                <a:latin typeface="Calibri Light" panose="020F0302020204030204" pitchFamily="34" charset="0"/>
              </a:rPr>
              <a:t>The maximum </a:t>
            </a:r>
            <a:r>
              <a:rPr lang="en-US" sz="1400" b="1" u="sng" dirty="0">
                <a:latin typeface="Calibri Light" panose="020F0302020204030204" pitchFamily="34" charset="0"/>
              </a:rPr>
              <a:t>monthly </a:t>
            </a:r>
            <a:r>
              <a:rPr lang="en-US" sz="1400" b="1" dirty="0">
                <a:latin typeface="Calibri Light" panose="020F0302020204030204" pitchFamily="34" charset="0"/>
              </a:rPr>
              <a:t>election $280.</a:t>
            </a:r>
            <a:r>
              <a:rPr lang="en-US" sz="1400" dirty="0">
                <a:latin typeface="Calibri Light" panose="020F0302020204030204" pitchFamily="34" charset="0"/>
              </a:rPr>
              <a:t> </a:t>
            </a:r>
          </a:p>
          <a:p>
            <a:pPr lvl="0" algn="just"/>
            <a:endParaRPr lang="en-US" sz="1400" dirty="0">
              <a:latin typeface="Calibri Light" panose="020F0302020204030204" pitchFamily="34" charset="0"/>
            </a:endParaRPr>
          </a:p>
          <a:p>
            <a:pPr lvl="0" algn="just"/>
            <a:endParaRPr lang="en-US" sz="1400" dirty="0">
              <a:latin typeface="Calibri Light" panose="020F0302020204030204" pitchFamily="34" charset="0"/>
            </a:endParaRPr>
          </a:p>
          <a:p>
            <a:pPr marL="285750" lvl="0" indent="-285750" algn="just">
              <a:buFont typeface="Arial" panose="020B0604020202020204" pitchFamily="34" charset="0"/>
              <a:buChar char="•"/>
            </a:pPr>
            <a:r>
              <a:rPr lang="en-US" sz="1400" dirty="0">
                <a:latin typeface="Calibri Light" panose="020F0302020204030204" pitchFamily="34" charset="0"/>
              </a:rPr>
              <a:t>If enrolled in parking, employees may be reimbursed via paper check or direct deposit. This does not apply towards transit expenses</a:t>
            </a:r>
            <a:r>
              <a:rPr lang="en-US" sz="1400" b="1" dirty="0">
                <a:latin typeface="Calibri Light" panose="020F0302020204030204" pitchFamily="34" charset="0"/>
              </a:rPr>
              <a:t>. Important</a:t>
            </a:r>
            <a:r>
              <a:rPr lang="en-US" sz="1400" dirty="0">
                <a:latin typeface="Calibri Light" panose="020F0302020204030204" pitchFamily="34" charset="0"/>
              </a:rPr>
              <a:t>: </a:t>
            </a:r>
            <a:r>
              <a:rPr lang="en-US" sz="1400" b="1" dirty="0">
                <a:solidFill>
                  <a:schemeClr val="accent2"/>
                </a:solidFill>
                <a:latin typeface="Calibri Light" panose="020F0302020204030204" pitchFamily="34" charset="0"/>
              </a:rPr>
              <a:t>Funds can only be reimbursed once the employee has contributed monies into their parking and/or transit benefit</a:t>
            </a:r>
            <a:r>
              <a:rPr lang="en-US" sz="1400" dirty="0">
                <a:latin typeface="Calibri Light" panose="020F03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Slide Number Placeholder 2">
            <a:extLst>
              <a:ext uri="{FF2B5EF4-FFF2-40B4-BE49-F238E27FC236}">
                <a16:creationId xmlns:a16="http://schemas.microsoft.com/office/drawing/2014/main" id="{2B41DFE9-096D-4C3E-9C62-2F32579AD305}"/>
              </a:ext>
            </a:extLst>
          </p:cNvPr>
          <p:cNvSpPr>
            <a:spLocks noGrp="1"/>
          </p:cNvSpPr>
          <p:nvPr>
            <p:ph type="sldNum" sz="quarter" idx="12"/>
          </p:nvPr>
        </p:nvSpPr>
        <p:spPr/>
        <p:txBody>
          <a:bodyPr>
            <a:normAutofit fontScale="85000" lnSpcReduction="20000"/>
          </a:bodyPr>
          <a:lstStyle/>
          <a:p>
            <a:fld id="{A7A4060A-A6F8-45E8-AA9A-7923F0CBEFE7}" type="slidenum">
              <a:rPr lang="en-US" smtClean="0"/>
              <a:pPr/>
              <a:t>2</a:t>
            </a:fld>
            <a:endParaRPr lang="en-US"/>
          </a:p>
        </p:txBody>
      </p:sp>
    </p:spTree>
    <p:extLst>
      <p:ext uri="{BB962C8B-B14F-4D97-AF65-F5344CB8AC3E}">
        <p14:creationId xmlns:p14="http://schemas.microsoft.com/office/powerpoint/2010/main" val="3074449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400fairview.com/Images/Icon_Optimal_Access_CS5.png"/>
          <p:cNvPicPr/>
          <p:nvPr/>
        </p:nvPicPr>
        <p:blipFill>
          <a:blip r:embed="rId2" cstate="print"/>
          <a:srcRect/>
          <a:stretch>
            <a:fillRect/>
          </a:stretch>
        </p:blipFill>
        <p:spPr bwMode="auto">
          <a:xfrm>
            <a:off x="6172201" y="3942690"/>
            <a:ext cx="2895600" cy="2391898"/>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a:t>Expense Eligibility</a:t>
            </a:r>
          </a:p>
        </p:txBody>
      </p:sp>
      <p:sp>
        <p:nvSpPr>
          <p:cNvPr id="6" name="Text Box 123"/>
          <p:cNvSpPr txBox="1">
            <a:spLocks noChangeArrowheads="1"/>
          </p:cNvSpPr>
          <p:nvPr/>
        </p:nvSpPr>
        <p:spPr bwMode="auto">
          <a:xfrm>
            <a:off x="533400" y="1676400"/>
            <a:ext cx="8001000" cy="2379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nSpc>
                <a:spcPct val="115000"/>
              </a:lnSpc>
              <a:spcBef>
                <a:spcPts val="0"/>
              </a:spcBef>
              <a:spcAft>
                <a:spcPts val="0"/>
              </a:spcAft>
            </a:pPr>
            <a:r>
              <a:rPr lang="en-US" sz="2800">
                <a:solidFill>
                  <a:srgbClr val="F79646"/>
                </a:solidFill>
                <a:effectLst/>
                <a:latin typeface="Calibri Light" panose="020F0302020204030204" pitchFamily="34" charset="0"/>
                <a:ea typeface="Calibri" panose="020F0502020204030204" pitchFamily="34" charset="0"/>
                <a:cs typeface="Times New Roman" panose="02020603050405020304" pitchFamily="18" charset="0"/>
              </a:rPr>
              <a:t>For parking/vanpool expenses, you can only be reimbursed for expenses that were incurred getting to/from work. Transit doesn’t have to be exclusive.</a:t>
            </a:r>
            <a:endParaRPr lang="en-US" sz="2800">
              <a:effectLst/>
              <a:latin typeface="Calibri Light" panose="020F03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3600">
                <a:solidFill>
                  <a:srgbClr val="F79646"/>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7" name="Text Box 124"/>
          <p:cNvSpPr txBox="1">
            <a:spLocks noChangeArrowheads="1"/>
          </p:cNvSpPr>
          <p:nvPr/>
        </p:nvSpPr>
        <p:spPr bwMode="auto">
          <a:xfrm>
            <a:off x="312347" y="3642274"/>
            <a:ext cx="6151245" cy="3106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indent="228600">
              <a:lnSpc>
                <a:spcPct val="115000"/>
              </a:lnSpc>
              <a:spcBef>
                <a:spcPts val="0"/>
              </a:spcBef>
              <a:spcAft>
                <a:spcPts val="0"/>
              </a:spcAft>
            </a:pPr>
            <a:r>
              <a:rPr lang="en-US" sz="2600" b="1">
                <a:effectLst/>
                <a:latin typeface="Calibri" panose="020F0502020204030204" pitchFamily="34" charset="0"/>
                <a:ea typeface="Calibri" panose="020F0502020204030204" pitchFamily="34" charset="0"/>
                <a:cs typeface="Times New Roman" panose="02020603050405020304" pitchFamily="18" charset="0"/>
              </a:rPr>
              <a:t>What is eligible?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indent="228600">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600">
                <a:effectLst/>
                <a:latin typeface="Calibri" panose="020F0502020204030204" pitchFamily="34" charset="0"/>
                <a:ea typeface="Calibri" panose="020F0502020204030204" pitchFamily="34" charset="0"/>
                <a:cs typeface="Times New Roman" panose="02020603050405020304" pitchFamily="18" charset="0"/>
              </a:rPr>
              <a:t>Buses, rail, subway, ferry, shuttle bus, vanpool, parking (parking must be near office or at a near transit station), and biking.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en-US" sz="2600" b="1">
                <a:effectLst/>
                <a:latin typeface="Calibri" panose="020F0502020204030204" pitchFamily="34" charset="0"/>
                <a:ea typeface="Calibri" panose="020F0502020204030204" pitchFamily="34" charset="0"/>
                <a:cs typeface="Times New Roman" panose="02020603050405020304" pitchFamily="18" charset="0"/>
              </a:rPr>
              <a:t> What is </a:t>
            </a:r>
            <a:r>
              <a:rPr lang="en-US" sz="2600" b="1" u="sng">
                <a:effectLst/>
                <a:latin typeface="Calibri" panose="020F0502020204030204" pitchFamily="34" charset="0"/>
                <a:ea typeface="Calibri" panose="020F0502020204030204" pitchFamily="34" charset="0"/>
                <a:cs typeface="Times New Roman" panose="02020603050405020304" pitchFamily="18" charset="0"/>
              </a:rPr>
              <a:t>not</a:t>
            </a:r>
            <a:r>
              <a:rPr lang="en-US" sz="2600" b="1">
                <a:effectLst/>
                <a:latin typeface="Calibri" panose="020F0502020204030204" pitchFamily="34" charset="0"/>
                <a:ea typeface="Calibri" panose="020F0502020204030204" pitchFamily="34" charset="0"/>
                <a:cs typeface="Times New Roman" panose="02020603050405020304" pitchFamily="18" charset="0"/>
              </a:rPr>
              <a:t> eligible?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600">
                <a:effectLst/>
                <a:latin typeface="Calibri" panose="020F0502020204030204" pitchFamily="34" charset="0"/>
                <a:ea typeface="Calibri" panose="020F0502020204030204" pitchFamily="34" charset="0"/>
                <a:cs typeface="Times New Roman" panose="02020603050405020304" pitchFamily="18" charset="0"/>
              </a:rPr>
              <a:t>Carpool, telecommute, walk, taxis, tolls, fuel, and gas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22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47F6450F-B2E8-4C4F-B63B-EEAAFD56D932}"/>
              </a:ext>
            </a:extLst>
          </p:cNvPr>
          <p:cNvSpPr>
            <a:spLocks noGrp="1"/>
          </p:cNvSpPr>
          <p:nvPr>
            <p:ph type="sldNum" sz="quarter" idx="12"/>
          </p:nvPr>
        </p:nvSpPr>
        <p:spPr/>
        <p:txBody>
          <a:bodyPr>
            <a:normAutofit fontScale="85000" lnSpcReduction="20000"/>
          </a:bodyPr>
          <a:lstStyle/>
          <a:p>
            <a:fld id="{A7A4060A-A6F8-45E8-AA9A-7923F0CBEFE7}" type="slidenum">
              <a:rPr lang="en-US" smtClean="0"/>
              <a:pPr/>
              <a:t>3</a:t>
            </a:fld>
            <a:endParaRPr lang="en-US"/>
          </a:p>
        </p:txBody>
      </p:sp>
    </p:spTree>
    <p:extLst>
      <p:ext uri="{BB962C8B-B14F-4D97-AF65-F5344CB8AC3E}">
        <p14:creationId xmlns:p14="http://schemas.microsoft.com/office/powerpoint/2010/main" val="2416444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cav3\users\rhonig1\Desktop\Marketing Information\ShutterStock Pictures\shutterstock_153863999.jpg"/>
          <p:cNvPicPr/>
          <p:nvPr/>
        </p:nvPicPr>
        <p:blipFill>
          <a:blip r:embed="rId2" cstate="print"/>
          <a:srcRect/>
          <a:stretch>
            <a:fillRect/>
          </a:stretch>
        </p:blipFill>
        <p:spPr bwMode="auto">
          <a:xfrm>
            <a:off x="5486400" y="1803656"/>
            <a:ext cx="3657600" cy="3330670"/>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dirty="0"/>
              <a:t>You’ll receive the OCA Debit Card</a:t>
            </a:r>
          </a:p>
        </p:txBody>
      </p:sp>
      <p:sp>
        <p:nvSpPr>
          <p:cNvPr id="4" name="Text Box 2"/>
          <p:cNvSpPr txBox="1">
            <a:spLocks noChangeArrowheads="1"/>
          </p:cNvSpPr>
          <p:nvPr/>
        </p:nvSpPr>
        <p:spPr bwMode="auto">
          <a:xfrm>
            <a:off x="533400" y="1440223"/>
            <a:ext cx="7467600" cy="320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a:p>
            <a:r>
              <a:rPr lang="en-US" dirty="0"/>
              <a:t>You will have a convenient </a:t>
            </a:r>
            <a:r>
              <a:rPr lang="en-US" i="1" dirty="0"/>
              <a:t>OCA</a:t>
            </a:r>
            <a:r>
              <a:rPr lang="en-US" dirty="0"/>
              <a:t> debit card to use for qualified parking and transit expenses for you and your eligible dependents.  The credit card is linked to your Commuter programs.  For Parking expenses only, you may also submit claims via our paper claim form, online claim form, or mobile app called OCA Mobile.</a:t>
            </a:r>
          </a:p>
          <a:p>
            <a:pPr lvl="0"/>
            <a:endParaRPr lang="en-US" dirty="0"/>
          </a:p>
          <a:p>
            <a:endParaRPr lang="en-US" b="1" dirty="0">
              <a:solidFill>
                <a:schemeClr val="accent2"/>
              </a:solidFill>
            </a:endParaRPr>
          </a:p>
          <a:p>
            <a:r>
              <a:rPr lang="en-US" b="1" dirty="0">
                <a:solidFill>
                  <a:schemeClr val="accent2"/>
                </a:solidFill>
              </a:rPr>
              <a:t>IMPORTANT – SAVE YOUR RECEIPTS AND </a:t>
            </a:r>
          </a:p>
          <a:p>
            <a:r>
              <a:rPr lang="en-US" b="1" dirty="0">
                <a:solidFill>
                  <a:schemeClr val="accent2"/>
                </a:solidFill>
              </a:rPr>
              <a:t>EXPLANATION OF BENEFIT STATEMENTS (EOBs)</a:t>
            </a:r>
            <a:endParaRPr lang="en-US" dirty="0">
              <a:solidFill>
                <a:schemeClr val="accent2"/>
              </a:solidFill>
            </a:endParaRPr>
          </a:p>
          <a:p>
            <a:endParaRPr lang="en-US" dirty="0"/>
          </a:p>
          <a:p>
            <a:endParaRPr lang="en-US" dirty="0"/>
          </a:p>
          <a:p>
            <a:endParaRPr lang="en-US" dirty="0"/>
          </a:p>
          <a:p>
            <a:pPr lvl="0"/>
            <a:endParaRPr lang="en-US" dirty="0"/>
          </a:p>
        </p:txBody>
      </p:sp>
      <p:sp>
        <p:nvSpPr>
          <p:cNvPr id="3" name="TextBox 2"/>
          <p:cNvSpPr txBox="1"/>
          <p:nvPr/>
        </p:nvSpPr>
        <p:spPr>
          <a:xfrm>
            <a:off x="401994" y="4334107"/>
            <a:ext cx="6553200" cy="1600438"/>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Calibri Light" panose="020F0302020204030204" pitchFamily="34" charset="0"/>
              </a:rPr>
              <a:t>Federal regulations require that every Parking/Transit OCA credit card transaction be substantiated in order to confirm that the transaction was for a qualified expense under the benefit plan. </a:t>
            </a:r>
          </a:p>
          <a:p>
            <a:endParaRPr lang="en-US" sz="1400" dirty="0">
              <a:latin typeface="Calibri Light" panose="020F0302020204030204" pitchFamily="34" charset="0"/>
            </a:endParaRPr>
          </a:p>
          <a:p>
            <a:pPr marL="285750" indent="-285750">
              <a:buFont typeface="Arial" panose="020B0604020202020204" pitchFamily="34" charset="0"/>
              <a:buChar char="•"/>
            </a:pPr>
            <a:r>
              <a:rPr lang="en-US" sz="1400" dirty="0">
                <a:latin typeface="Calibri Light" panose="020F0302020204030204" pitchFamily="34" charset="0"/>
              </a:rPr>
              <a:t>Watch for emails from OCA that will indicate if supporting documentation needs to be submitted.</a:t>
            </a:r>
          </a:p>
          <a:p>
            <a:endParaRPr lang="en-US" sz="1400" dirty="0">
              <a:latin typeface="Calibri Light" panose="020F0302020204030204" pitchFamily="34" charset="0"/>
            </a:endParaRPr>
          </a:p>
        </p:txBody>
      </p:sp>
      <p:sp>
        <p:nvSpPr>
          <p:cNvPr id="7" name="Slide Number Placeholder 6">
            <a:extLst>
              <a:ext uri="{FF2B5EF4-FFF2-40B4-BE49-F238E27FC236}">
                <a16:creationId xmlns:a16="http://schemas.microsoft.com/office/drawing/2014/main" id="{B1252EAC-0ACE-4C86-9297-5EAEE41AABF4}"/>
              </a:ext>
            </a:extLst>
          </p:cNvPr>
          <p:cNvSpPr>
            <a:spLocks noGrp="1"/>
          </p:cNvSpPr>
          <p:nvPr>
            <p:ph type="sldNum" sz="quarter" idx="12"/>
          </p:nvPr>
        </p:nvSpPr>
        <p:spPr/>
        <p:txBody>
          <a:bodyPr>
            <a:normAutofit fontScale="85000" lnSpcReduction="20000"/>
          </a:bodyPr>
          <a:lstStyle/>
          <a:p>
            <a:fld id="{A7A4060A-A6F8-45E8-AA9A-7923F0CBEFE7}" type="slidenum">
              <a:rPr lang="en-US" smtClean="0"/>
              <a:pPr/>
              <a:t>4</a:t>
            </a:fld>
            <a:endParaRPr lang="en-US"/>
          </a:p>
        </p:txBody>
      </p:sp>
      <p:pic>
        <p:nvPicPr>
          <p:cNvPr id="9" name="Picture 8">
            <a:extLst>
              <a:ext uri="{FF2B5EF4-FFF2-40B4-BE49-F238E27FC236}">
                <a16:creationId xmlns:a16="http://schemas.microsoft.com/office/drawing/2014/main" id="{E61D1B8B-4BB0-4902-AA39-735AEA9D1ED3}"/>
              </a:ext>
            </a:extLst>
          </p:cNvPr>
          <p:cNvPicPr>
            <a:picLocks noChangeAspect="1"/>
          </p:cNvPicPr>
          <p:nvPr/>
        </p:nvPicPr>
        <p:blipFill>
          <a:blip r:embed="rId3"/>
          <a:stretch>
            <a:fillRect/>
          </a:stretch>
        </p:blipFill>
        <p:spPr>
          <a:xfrm>
            <a:off x="6063220" y="3086739"/>
            <a:ext cx="1937780" cy="1236778"/>
          </a:xfrm>
          <a:prstGeom prst="rect">
            <a:avLst/>
          </a:prstGeom>
        </p:spPr>
      </p:pic>
    </p:spTree>
    <p:extLst>
      <p:ext uri="{BB962C8B-B14F-4D97-AF65-F5344CB8AC3E}">
        <p14:creationId xmlns:p14="http://schemas.microsoft.com/office/powerpoint/2010/main" val="185149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dreadsclothing.com/wp-content/uploads/2013/02/fill-out-form.jpg"/>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228600" y="1676400"/>
            <a:ext cx="1711325" cy="169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04800" y="228600"/>
            <a:ext cx="8686800" cy="990600"/>
          </a:xfrm>
        </p:spPr>
        <p:txBody>
          <a:bodyPr>
            <a:normAutofit/>
          </a:bodyPr>
          <a:lstStyle/>
          <a:p>
            <a:r>
              <a:rPr lang="en-US"/>
              <a:t>How to submit a claim to OCA?</a:t>
            </a:r>
          </a:p>
        </p:txBody>
      </p:sp>
      <p:pic>
        <p:nvPicPr>
          <p:cNvPr id="3075" name="Picture 3" descr="https://www.symplicity.com/assets/icon_-_Product_Features_-_Computer_Interface.pn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24656" y="3657600"/>
            <a:ext cx="1319212"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939925" y="1752600"/>
            <a:ext cx="6553200" cy="1477328"/>
          </a:xfrm>
          <a:prstGeom prst="rect">
            <a:avLst/>
          </a:prstGeom>
          <a:noFill/>
        </p:spPr>
        <p:txBody>
          <a:bodyPr wrap="square" rtlCol="0">
            <a:spAutoFit/>
          </a:bodyPr>
          <a:lstStyle/>
          <a:p>
            <a:r>
              <a:rPr lang="en-US" b="1" dirty="0">
                <a:solidFill>
                  <a:srgbClr val="002060"/>
                </a:solidFill>
                <a:latin typeface="Calibri Light" panose="020F0302020204030204" pitchFamily="34" charset="0"/>
              </a:rPr>
              <a:t>Paper Claim Form</a:t>
            </a:r>
          </a:p>
          <a:p>
            <a:r>
              <a:rPr lang="en-US" dirty="0">
                <a:latin typeface="Calibri Light" panose="020F0302020204030204" pitchFamily="34" charset="0"/>
              </a:rPr>
              <a:t>Mail, fax, or email the copy of your Explanation of Benefits (EOB) with a completed OCA claim form. This can be mailed to 3705 Quakerbridge Rd, Suite 216, Mercerville, NJ 08619. It can also be faxed to 609-514-2778 or emailed to </a:t>
            </a:r>
            <a:r>
              <a:rPr lang="en-US" dirty="0">
                <a:latin typeface="Calibri Light" panose="020F0302020204030204" pitchFamily="34" charset="0"/>
                <a:hlinkClick r:id="rId6"/>
              </a:rPr>
              <a:t>claims@oca125.com</a:t>
            </a:r>
            <a:r>
              <a:rPr lang="en-US" dirty="0">
                <a:latin typeface="Calibri Light" panose="020F0302020204030204" pitchFamily="34" charset="0"/>
              </a:rPr>
              <a:t> </a:t>
            </a:r>
          </a:p>
        </p:txBody>
      </p:sp>
      <p:pic>
        <p:nvPicPr>
          <p:cNvPr id="3076" name="Picture 4" descr="http://apnasheharonline.com/wp-content/uploads/2014/05/mobile-icon.jpg"/>
          <p:cNvPicPr>
            <a:picLocks noChangeAspect="1" noChangeArrowheads="1"/>
          </p:cNvPicPr>
          <p:nvPr/>
        </p:nvPicPr>
        <p:blipFill>
          <a:blip r:embed="rId7" r:link="rId8" cstate="print">
            <a:extLst>
              <a:ext uri="{28A0092B-C50C-407E-A947-70E740481C1C}">
                <a14:useLocalDpi xmlns:a14="http://schemas.microsoft.com/office/drawing/2010/main" val="0"/>
              </a:ext>
            </a:extLst>
          </a:blip>
          <a:srcRect/>
          <a:stretch>
            <a:fillRect/>
          </a:stretch>
        </p:blipFill>
        <p:spPr bwMode="auto">
          <a:xfrm>
            <a:off x="424656" y="5259387"/>
            <a:ext cx="1323975"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939925" y="3577748"/>
            <a:ext cx="6553200" cy="1477328"/>
          </a:xfrm>
          <a:prstGeom prst="rect">
            <a:avLst/>
          </a:prstGeom>
          <a:noFill/>
        </p:spPr>
        <p:txBody>
          <a:bodyPr wrap="square" rtlCol="0">
            <a:spAutoFit/>
          </a:bodyPr>
          <a:lstStyle/>
          <a:p>
            <a:r>
              <a:rPr lang="en-US" b="1" dirty="0">
                <a:solidFill>
                  <a:srgbClr val="002060"/>
                </a:solidFill>
                <a:latin typeface="Calibri Light" panose="020F0302020204030204" pitchFamily="34" charset="0"/>
              </a:rPr>
              <a:t>Online Claim Form</a:t>
            </a:r>
          </a:p>
          <a:p>
            <a:r>
              <a:rPr lang="en-US" dirty="0">
                <a:latin typeface="Calibri Light" panose="020F0302020204030204" pitchFamily="34" charset="0"/>
              </a:rPr>
              <a:t>Employees can file/submit claims directly through OCA’s secure portal.</a:t>
            </a:r>
            <a:endParaRPr lang="en-US" b="1" dirty="0">
              <a:solidFill>
                <a:srgbClr val="002060"/>
              </a:solidFill>
              <a:latin typeface="Calibri Light" panose="020F0302020204030204" pitchFamily="34" charset="0"/>
            </a:endParaRPr>
          </a:p>
          <a:p>
            <a:endParaRPr lang="en-US" b="1" dirty="0">
              <a:solidFill>
                <a:srgbClr val="002060"/>
              </a:solidFill>
              <a:latin typeface="Calibri Light" panose="020F0302020204030204" pitchFamily="34" charset="0"/>
            </a:endParaRPr>
          </a:p>
          <a:p>
            <a:endParaRPr lang="en-US" b="1" dirty="0">
              <a:solidFill>
                <a:srgbClr val="002060"/>
              </a:solidFill>
              <a:latin typeface="Calibri Light" panose="020F0302020204030204" pitchFamily="34" charset="0"/>
            </a:endParaRPr>
          </a:p>
        </p:txBody>
      </p:sp>
      <p:sp>
        <p:nvSpPr>
          <p:cNvPr id="9" name="TextBox 8"/>
          <p:cNvSpPr txBox="1"/>
          <p:nvPr/>
        </p:nvSpPr>
        <p:spPr>
          <a:xfrm>
            <a:off x="1926070" y="5259386"/>
            <a:ext cx="6553200" cy="1754326"/>
          </a:xfrm>
          <a:prstGeom prst="rect">
            <a:avLst/>
          </a:prstGeom>
          <a:noFill/>
        </p:spPr>
        <p:txBody>
          <a:bodyPr wrap="square" rtlCol="0">
            <a:spAutoFit/>
          </a:bodyPr>
          <a:lstStyle/>
          <a:p>
            <a:r>
              <a:rPr lang="en-US" b="1" dirty="0">
                <a:solidFill>
                  <a:srgbClr val="002060"/>
                </a:solidFill>
                <a:latin typeface="Calibri Light" panose="020F0302020204030204" pitchFamily="34" charset="0"/>
              </a:rPr>
              <a:t>Mobile Claim Form</a:t>
            </a:r>
          </a:p>
          <a:p>
            <a:r>
              <a:rPr lang="en-US" dirty="0">
                <a:latin typeface="Calibri Light" panose="020F0302020204030204" pitchFamily="34" charset="0"/>
              </a:rPr>
              <a:t>Employees can file/submit claims using OCA’s mobile app. It’s available in the iTunes Store and Google Play.  Simply take a photo of the EOB and file your claim within seconds! </a:t>
            </a:r>
            <a:endParaRPr lang="en-US" b="1" dirty="0">
              <a:solidFill>
                <a:srgbClr val="002060"/>
              </a:solidFill>
              <a:latin typeface="Calibri Light" panose="020F0302020204030204" pitchFamily="34" charset="0"/>
            </a:endParaRPr>
          </a:p>
          <a:p>
            <a:endParaRPr lang="en-US" b="1" dirty="0">
              <a:solidFill>
                <a:srgbClr val="002060"/>
              </a:solidFill>
              <a:latin typeface="Calibri Light" panose="020F0302020204030204" pitchFamily="34" charset="0"/>
            </a:endParaRPr>
          </a:p>
          <a:p>
            <a:endParaRPr lang="en-US" b="1" dirty="0">
              <a:solidFill>
                <a:srgbClr val="002060"/>
              </a:solidFill>
              <a:latin typeface="Calibri Light" panose="020F0302020204030204" pitchFamily="34" charset="0"/>
            </a:endParaRPr>
          </a:p>
        </p:txBody>
      </p:sp>
      <p:sp>
        <p:nvSpPr>
          <p:cNvPr id="4" name="Slide Number Placeholder 3">
            <a:extLst>
              <a:ext uri="{FF2B5EF4-FFF2-40B4-BE49-F238E27FC236}">
                <a16:creationId xmlns:a16="http://schemas.microsoft.com/office/drawing/2014/main" id="{02CF4EE1-B845-45F6-B566-8011F56C82A7}"/>
              </a:ext>
            </a:extLst>
          </p:cNvPr>
          <p:cNvSpPr>
            <a:spLocks noGrp="1"/>
          </p:cNvSpPr>
          <p:nvPr>
            <p:ph type="sldNum" sz="quarter" idx="12"/>
          </p:nvPr>
        </p:nvSpPr>
        <p:spPr/>
        <p:txBody>
          <a:bodyPr>
            <a:normAutofit fontScale="85000" lnSpcReduction="20000"/>
          </a:bodyPr>
          <a:lstStyle/>
          <a:p>
            <a:fld id="{A7A4060A-A6F8-45E8-AA9A-7923F0CBEFE7}" type="slidenum">
              <a:rPr lang="en-US" smtClean="0"/>
              <a:pPr/>
              <a:t>5</a:t>
            </a:fld>
            <a:endParaRPr lang="en-US"/>
          </a:p>
        </p:txBody>
      </p:sp>
    </p:spTree>
    <p:extLst>
      <p:ext uri="{BB962C8B-B14F-4D97-AF65-F5344CB8AC3E}">
        <p14:creationId xmlns:p14="http://schemas.microsoft.com/office/powerpoint/2010/main" val="1293570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9398" y="307851"/>
            <a:ext cx="6931503" cy="562304"/>
          </a:xfrm>
          <a:prstGeom prst="rect">
            <a:avLst/>
          </a:prstGeom>
        </p:spPr>
        <p:txBody>
          <a:bodyPr vert="horz" wrap="square" lIns="0" tIns="8226" rIns="0" bIns="0" rtlCol="0" anchor="ctr">
            <a:spAutoFit/>
          </a:bodyPr>
          <a:lstStyle/>
          <a:p>
            <a:pPr marL="60612">
              <a:spcBef>
                <a:spcPts val="65"/>
              </a:spcBef>
            </a:pPr>
            <a:r>
              <a:rPr lang="en-US" sz="3600" spc="-3"/>
              <a:t>Create Your Online Account!</a:t>
            </a:r>
            <a:endParaRPr sz="3600" spc="-3"/>
          </a:p>
        </p:txBody>
      </p:sp>
      <p:sp>
        <p:nvSpPr>
          <p:cNvPr id="3" name="object 3"/>
          <p:cNvSpPr txBox="1"/>
          <p:nvPr/>
        </p:nvSpPr>
        <p:spPr>
          <a:xfrm>
            <a:off x="2158238" y="1726768"/>
            <a:ext cx="5817109" cy="932073"/>
          </a:xfrm>
          <a:prstGeom prst="rect">
            <a:avLst/>
          </a:prstGeom>
        </p:spPr>
        <p:txBody>
          <a:bodyPr vert="horz" wrap="square" lIns="0" tIns="8659" rIns="0" bIns="0" rtlCol="0">
            <a:spAutoFit/>
          </a:bodyPr>
          <a:lstStyle/>
          <a:p>
            <a:pPr marL="8659">
              <a:spcBef>
                <a:spcPts val="68"/>
              </a:spcBef>
              <a:defRPr/>
            </a:pPr>
            <a:r>
              <a:rPr lang="en-US" sz="1500" b="1" spc="-3" dirty="0">
                <a:solidFill>
                  <a:prstClr val="black"/>
                </a:solidFill>
                <a:cs typeface="Calibri"/>
              </a:rPr>
              <a:t>Step </a:t>
            </a:r>
            <a:r>
              <a:rPr lang="en-US" sz="1500" b="1" dirty="0">
                <a:solidFill>
                  <a:prstClr val="black"/>
                </a:solidFill>
                <a:cs typeface="Calibri"/>
              </a:rPr>
              <a:t>1: </a:t>
            </a:r>
            <a:r>
              <a:rPr lang="en-US" sz="1500" dirty="0">
                <a:solidFill>
                  <a:prstClr val="black"/>
                </a:solidFill>
                <a:cs typeface="Calibri"/>
              </a:rPr>
              <a:t>Log into the new participant portal (</a:t>
            </a:r>
            <a:r>
              <a:rPr lang="en-US" sz="1500" dirty="0" err="1">
                <a:solidFill>
                  <a:prstClr val="black"/>
                </a:solidFill>
                <a:cs typeface="Calibri"/>
              </a:rPr>
              <a:t>myOCA</a:t>
            </a:r>
            <a:r>
              <a:rPr lang="en-US" sz="1500" dirty="0">
                <a:solidFill>
                  <a:prstClr val="black"/>
                </a:solidFill>
                <a:cs typeface="Calibri"/>
              </a:rPr>
              <a:t>) by going to </a:t>
            </a:r>
            <a:r>
              <a:rPr lang="en-US" sz="1500" dirty="0">
                <a:solidFill>
                  <a:prstClr val="black"/>
                </a:solidFill>
                <a:cs typeface="Calibri"/>
                <a:hlinkClick r:id="rId2"/>
              </a:rPr>
              <a:t>www.oca125.com/myoca/</a:t>
            </a:r>
            <a:r>
              <a:rPr lang="en-US" sz="1500" dirty="0">
                <a:solidFill>
                  <a:prstClr val="black"/>
                </a:solidFill>
                <a:cs typeface="Calibri"/>
              </a:rPr>
              <a:t> , select Participant login, then select Register. To create your new username and password you will need to use your company name and the Employee ID is your SSN. </a:t>
            </a:r>
            <a:r>
              <a:rPr lang="en-US" sz="1500" b="1" dirty="0">
                <a:solidFill>
                  <a:srgbClr val="FF0000"/>
                </a:solidFill>
                <a:cs typeface="Calibri"/>
              </a:rPr>
              <a:t>No Dashes or spaces.</a:t>
            </a:r>
          </a:p>
        </p:txBody>
      </p:sp>
      <p:sp>
        <p:nvSpPr>
          <p:cNvPr id="4" name="object 4"/>
          <p:cNvSpPr txBox="1"/>
          <p:nvPr/>
        </p:nvSpPr>
        <p:spPr>
          <a:xfrm>
            <a:off x="2158237" y="3271527"/>
            <a:ext cx="5817109" cy="701241"/>
          </a:xfrm>
          <a:prstGeom prst="rect">
            <a:avLst/>
          </a:prstGeom>
        </p:spPr>
        <p:txBody>
          <a:bodyPr vert="horz" wrap="square" lIns="0" tIns="8659" rIns="0" bIns="0" rtlCol="0">
            <a:spAutoFit/>
          </a:bodyPr>
          <a:lstStyle/>
          <a:p>
            <a:pPr marL="8659">
              <a:spcBef>
                <a:spcPts val="68"/>
              </a:spcBef>
              <a:defRPr/>
            </a:pPr>
            <a:r>
              <a:rPr lang="en-US" sz="1500" b="1" spc="-3" dirty="0">
                <a:solidFill>
                  <a:prstClr val="black"/>
                </a:solidFill>
                <a:latin typeface="Calibri"/>
                <a:cs typeface="Calibri"/>
              </a:rPr>
              <a:t>Step </a:t>
            </a:r>
            <a:r>
              <a:rPr lang="en-US" sz="1500" b="1" dirty="0">
                <a:solidFill>
                  <a:prstClr val="black"/>
                </a:solidFill>
                <a:latin typeface="Calibri"/>
                <a:cs typeface="Calibri"/>
              </a:rPr>
              <a:t>2: </a:t>
            </a:r>
            <a:r>
              <a:rPr lang="en-US" sz="1500" spc="-3" dirty="0">
                <a:solidFill>
                  <a:prstClr val="black"/>
                </a:solidFill>
                <a:cs typeface="Calibri"/>
              </a:rPr>
              <a:t>You will then be need to complete our secondary authentication process by answering 4 unique questions. For security purposes, you’ll be asked to answer two of those questions when you log in each time.</a:t>
            </a:r>
            <a:endParaRPr lang="en-US" sz="1500" dirty="0">
              <a:solidFill>
                <a:prstClr val="black"/>
              </a:solidFill>
              <a:cs typeface="Calibri"/>
            </a:endParaRPr>
          </a:p>
        </p:txBody>
      </p:sp>
      <p:sp>
        <p:nvSpPr>
          <p:cNvPr id="6" name="object 6"/>
          <p:cNvSpPr/>
          <p:nvPr/>
        </p:nvSpPr>
        <p:spPr>
          <a:xfrm>
            <a:off x="577318" y="1580502"/>
            <a:ext cx="1056173" cy="1031886"/>
          </a:xfrm>
          <a:prstGeom prst="rect">
            <a:avLst/>
          </a:prstGeom>
          <a:blipFill>
            <a:blip r:embed="rId3" cstate="print"/>
            <a:stretch>
              <a:fillRect/>
            </a:stretch>
          </a:blipFill>
        </p:spPr>
        <p:txBody>
          <a:bodyPr wrap="square" lIns="0" tIns="0" rIns="0" bIns="0" rtlCol="0"/>
          <a:lstStyle/>
          <a:p>
            <a:endParaRPr sz="1227"/>
          </a:p>
        </p:txBody>
      </p:sp>
      <p:sp>
        <p:nvSpPr>
          <p:cNvPr id="8" name="object 8"/>
          <p:cNvSpPr/>
          <p:nvPr/>
        </p:nvSpPr>
        <p:spPr>
          <a:xfrm>
            <a:off x="615097" y="2996834"/>
            <a:ext cx="1189337" cy="1019795"/>
          </a:xfrm>
          <a:prstGeom prst="rect">
            <a:avLst/>
          </a:prstGeom>
          <a:blipFill>
            <a:blip r:embed="rId4" cstate="print"/>
            <a:stretch>
              <a:fillRect/>
            </a:stretch>
          </a:blipFill>
        </p:spPr>
        <p:txBody>
          <a:bodyPr wrap="square" lIns="0" tIns="0" rIns="0" bIns="0" rtlCol="0"/>
          <a:lstStyle/>
          <a:p>
            <a:endParaRPr sz="1227"/>
          </a:p>
        </p:txBody>
      </p:sp>
      <p:sp>
        <p:nvSpPr>
          <p:cNvPr id="9" name="object 9"/>
          <p:cNvSpPr/>
          <p:nvPr/>
        </p:nvSpPr>
        <p:spPr>
          <a:xfrm>
            <a:off x="681679" y="4739067"/>
            <a:ext cx="1056172" cy="954789"/>
          </a:xfrm>
          <a:prstGeom prst="rect">
            <a:avLst/>
          </a:prstGeom>
          <a:blipFill>
            <a:blip r:embed="rId5" cstate="print"/>
            <a:stretch>
              <a:fillRect/>
            </a:stretch>
          </a:blipFill>
        </p:spPr>
        <p:txBody>
          <a:bodyPr wrap="square" lIns="0" tIns="0" rIns="0" bIns="0" rtlCol="0"/>
          <a:lstStyle/>
          <a:p>
            <a:endParaRPr sz="1227"/>
          </a:p>
        </p:txBody>
      </p:sp>
      <p:sp>
        <p:nvSpPr>
          <p:cNvPr id="10" name="object 10"/>
          <p:cNvSpPr txBox="1"/>
          <p:nvPr/>
        </p:nvSpPr>
        <p:spPr>
          <a:xfrm>
            <a:off x="2190940" y="4976883"/>
            <a:ext cx="6154069" cy="531719"/>
          </a:xfrm>
          <a:prstGeom prst="rect">
            <a:avLst/>
          </a:prstGeom>
        </p:spPr>
        <p:txBody>
          <a:bodyPr vert="horz" wrap="square" lIns="0" tIns="8226" rIns="0" bIns="0" rtlCol="0">
            <a:spAutoFit/>
          </a:bodyPr>
          <a:lstStyle/>
          <a:p>
            <a:pPr marL="8659" marR="3464">
              <a:lnSpc>
                <a:spcPct val="117000"/>
              </a:lnSpc>
              <a:spcBef>
                <a:spcPts val="65"/>
              </a:spcBef>
            </a:pPr>
            <a:r>
              <a:rPr sz="1500" b="1" spc="-3">
                <a:latin typeface="Calibri"/>
                <a:cs typeface="Calibri"/>
              </a:rPr>
              <a:t>Step </a:t>
            </a:r>
            <a:r>
              <a:rPr lang="en-US" sz="1500" b="1" spc="-3" dirty="0">
                <a:latin typeface="Calibri"/>
                <a:cs typeface="Calibri"/>
              </a:rPr>
              <a:t>3</a:t>
            </a:r>
            <a:r>
              <a:rPr sz="1500" b="1">
                <a:latin typeface="Calibri"/>
                <a:cs typeface="Calibri"/>
              </a:rPr>
              <a:t>:</a:t>
            </a:r>
            <a:r>
              <a:rPr lang="en-US" sz="1500" b="1">
                <a:latin typeface="Calibri"/>
                <a:cs typeface="Calibri"/>
              </a:rPr>
              <a:t> </a:t>
            </a:r>
            <a:r>
              <a:rPr lang="en-US" sz="1500" dirty="0">
                <a:latin typeface="Calibri"/>
                <a:cs typeface="Calibri"/>
              </a:rPr>
              <a:t>You’ll then be asked to verify all of the information you entered. If correct, please click submit set up information to access your account. </a:t>
            </a:r>
            <a:endParaRPr sz="1500" dirty="0">
              <a:latin typeface="Calibri"/>
              <a:cs typeface="Calibri"/>
            </a:endParaRPr>
          </a:p>
        </p:txBody>
      </p:sp>
      <p:sp>
        <p:nvSpPr>
          <p:cNvPr id="5" name="Slide Number Placeholder 4">
            <a:extLst>
              <a:ext uri="{FF2B5EF4-FFF2-40B4-BE49-F238E27FC236}">
                <a16:creationId xmlns:a16="http://schemas.microsoft.com/office/drawing/2014/main" id="{B6220916-BEC3-4184-B57A-0F4A3DD28FCC}"/>
              </a:ext>
            </a:extLst>
          </p:cNvPr>
          <p:cNvSpPr>
            <a:spLocks noGrp="1"/>
          </p:cNvSpPr>
          <p:nvPr>
            <p:ph type="sldNum" sz="quarter" idx="12"/>
          </p:nvPr>
        </p:nvSpPr>
        <p:spPr/>
        <p:txBody>
          <a:bodyPr>
            <a:normAutofit fontScale="85000" lnSpcReduction="20000"/>
          </a:bodyPr>
          <a:lstStyle/>
          <a:p>
            <a:fld id="{A7A4060A-A6F8-45E8-AA9A-7923F0CBEFE7}" type="slidenum">
              <a:rPr lang="en-US" smtClean="0"/>
              <a:pPr/>
              <a:t>6</a:t>
            </a:fld>
            <a:endParaRPr lang="en-US"/>
          </a:p>
        </p:txBody>
      </p:sp>
    </p:spTree>
    <p:extLst>
      <p:ext uri="{BB962C8B-B14F-4D97-AF65-F5344CB8AC3E}">
        <p14:creationId xmlns:p14="http://schemas.microsoft.com/office/powerpoint/2010/main" val="415647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990600"/>
          </a:xfrm>
        </p:spPr>
        <p:txBody>
          <a:bodyPr>
            <a:normAutofit/>
          </a:bodyPr>
          <a:lstStyle/>
          <a:p>
            <a:r>
              <a:rPr lang="en-US" dirty="0"/>
              <a:t>Access your benefits online!</a:t>
            </a:r>
          </a:p>
        </p:txBody>
      </p:sp>
      <p:sp>
        <p:nvSpPr>
          <p:cNvPr id="5" name="TextBox 4"/>
          <p:cNvSpPr txBox="1"/>
          <p:nvPr/>
        </p:nvSpPr>
        <p:spPr>
          <a:xfrm>
            <a:off x="624254" y="1678982"/>
            <a:ext cx="8009792" cy="523220"/>
          </a:xfrm>
          <a:prstGeom prst="rect">
            <a:avLst/>
          </a:prstGeom>
          <a:noFill/>
        </p:spPr>
        <p:txBody>
          <a:bodyPr wrap="square" rtlCol="0">
            <a:spAutoFit/>
          </a:bodyPr>
          <a:lstStyle/>
          <a:p>
            <a:r>
              <a:rPr lang="en-US" sz="1400" dirty="0"/>
              <a:t>Employees will be able to view there reimbursement history, review debit card activity, submit an online claims, and more! </a:t>
            </a:r>
          </a:p>
        </p:txBody>
      </p:sp>
      <p:sp>
        <p:nvSpPr>
          <p:cNvPr id="3" name="Slide Number Placeholder 2">
            <a:extLst>
              <a:ext uri="{FF2B5EF4-FFF2-40B4-BE49-F238E27FC236}">
                <a16:creationId xmlns:a16="http://schemas.microsoft.com/office/drawing/2014/main" id="{EBFDEE5E-FC42-4ED8-915E-7FC89988CB83}"/>
              </a:ext>
            </a:extLst>
          </p:cNvPr>
          <p:cNvSpPr>
            <a:spLocks noGrp="1"/>
          </p:cNvSpPr>
          <p:nvPr>
            <p:ph type="sldNum" sz="quarter" idx="12"/>
          </p:nvPr>
        </p:nvSpPr>
        <p:spPr/>
        <p:txBody>
          <a:bodyPr>
            <a:normAutofit fontScale="85000" lnSpcReduction="20000"/>
          </a:bodyPr>
          <a:lstStyle/>
          <a:p>
            <a:fld id="{A7A4060A-A6F8-45E8-AA9A-7923F0CBEFE7}" type="slidenum">
              <a:rPr lang="en-US" smtClean="0"/>
              <a:pPr/>
              <a:t>7</a:t>
            </a:fld>
            <a:endParaRPr lang="en-US"/>
          </a:p>
        </p:txBody>
      </p:sp>
      <p:pic>
        <p:nvPicPr>
          <p:cNvPr id="7" name="Picture 6">
            <a:extLst>
              <a:ext uri="{FF2B5EF4-FFF2-40B4-BE49-F238E27FC236}">
                <a16:creationId xmlns:a16="http://schemas.microsoft.com/office/drawing/2014/main" id="{EB70B7D6-383B-4CE4-9B60-E15A26ED3FA4}"/>
              </a:ext>
            </a:extLst>
          </p:cNvPr>
          <p:cNvPicPr>
            <a:picLocks noChangeAspect="1"/>
          </p:cNvPicPr>
          <p:nvPr/>
        </p:nvPicPr>
        <p:blipFill>
          <a:blip r:embed="rId2"/>
          <a:stretch>
            <a:fillRect/>
          </a:stretch>
        </p:blipFill>
        <p:spPr>
          <a:xfrm>
            <a:off x="753555" y="2330285"/>
            <a:ext cx="4644922" cy="3755855"/>
          </a:xfrm>
          <a:prstGeom prst="rect">
            <a:avLst/>
          </a:prstGeom>
          <a:ln w="19050">
            <a:solidFill>
              <a:schemeClr val="bg1">
                <a:lumMod val="75000"/>
              </a:schemeClr>
            </a:solidFill>
          </a:ln>
        </p:spPr>
      </p:pic>
      <p:pic>
        <p:nvPicPr>
          <p:cNvPr id="10" name="Picture 9">
            <a:extLst>
              <a:ext uri="{FF2B5EF4-FFF2-40B4-BE49-F238E27FC236}">
                <a16:creationId xmlns:a16="http://schemas.microsoft.com/office/drawing/2014/main" id="{34E87416-DBE0-4A7A-ADA3-C14AE56416BF}"/>
              </a:ext>
            </a:extLst>
          </p:cNvPr>
          <p:cNvPicPr>
            <a:picLocks noChangeAspect="1"/>
          </p:cNvPicPr>
          <p:nvPr/>
        </p:nvPicPr>
        <p:blipFill>
          <a:blip r:embed="rId3"/>
          <a:stretch>
            <a:fillRect/>
          </a:stretch>
        </p:blipFill>
        <p:spPr>
          <a:xfrm>
            <a:off x="3076016" y="2733688"/>
            <a:ext cx="3437540" cy="3578206"/>
          </a:xfrm>
          <a:prstGeom prst="rect">
            <a:avLst/>
          </a:prstGeom>
          <a:ln w="19050">
            <a:solidFill>
              <a:schemeClr val="tx2"/>
            </a:solidFill>
          </a:ln>
        </p:spPr>
      </p:pic>
      <p:pic>
        <p:nvPicPr>
          <p:cNvPr id="9" name="Picture 8">
            <a:extLst>
              <a:ext uri="{FF2B5EF4-FFF2-40B4-BE49-F238E27FC236}">
                <a16:creationId xmlns:a16="http://schemas.microsoft.com/office/drawing/2014/main" id="{18777CCA-3951-4E6B-B2D0-52D230C06084}"/>
              </a:ext>
            </a:extLst>
          </p:cNvPr>
          <p:cNvPicPr>
            <a:picLocks noChangeAspect="1"/>
          </p:cNvPicPr>
          <p:nvPr/>
        </p:nvPicPr>
        <p:blipFill>
          <a:blip r:embed="rId4"/>
          <a:stretch>
            <a:fillRect/>
          </a:stretch>
        </p:blipFill>
        <p:spPr>
          <a:xfrm>
            <a:off x="4838571" y="3313717"/>
            <a:ext cx="3481536" cy="2998177"/>
          </a:xfrm>
          <a:prstGeom prst="rect">
            <a:avLst/>
          </a:prstGeom>
          <a:ln w="19050">
            <a:solidFill>
              <a:schemeClr val="tx2"/>
            </a:solidFill>
          </a:ln>
        </p:spPr>
      </p:pic>
    </p:spTree>
    <p:extLst>
      <p:ext uri="{BB962C8B-B14F-4D97-AF65-F5344CB8AC3E}">
        <p14:creationId xmlns:p14="http://schemas.microsoft.com/office/powerpoint/2010/main" val="4256021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OCA Mobile</a:t>
            </a:r>
          </a:p>
        </p:txBody>
      </p:sp>
      <p:sp>
        <p:nvSpPr>
          <p:cNvPr id="3" name="TextBox 2"/>
          <p:cNvSpPr txBox="1"/>
          <p:nvPr/>
        </p:nvSpPr>
        <p:spPr>
          <a:xfrm>
            <a:off x="304799" y="1905000"/>
            <a:ext cx="5955323" cy="4370427"/>
          </a:xfrm>
          <a:prstGeom prst="rect">
            <a:avLst/>
          </a:prstGeom>
          <a:noFill/>
        </p:spPr>
        <p:txBody>
          <a:bodyPr wrap="square" rtlCol="0">
            <a:spAutoFit/>
          </a:bodyPr>
          <a:lstStyle/>
          <a:p>
            <a:r>
              <a:rPr lang="en-US" dirty="0"/>
              <a:t>Download “OCA Mobile” in the google play or Apple Store! </a:t>
            </a:r>
          </a:p>
          <a:p>
            <a:endParaRPr lang="en-US" dirty="0"/>
          </a:p>
          <a:p>
            <a:r>
              <a:rPr lang="en-US" sz="1400" b="1" dirty="0">
                <a:solidFill>
                  <a:srgbClr val="0070C0"/>
                </a:solidFill>
              </a:rPr>
              <a:t>OCA Mobile allows you to do the following:</a:t>
            </a:r>
          </a:p>
          <a:p>
            <a:endParaRPr lang="en-US" sz="1200" b="1" dirty="0"/>
          </a:p>
          <a:p>
            <a:pPr marL="171450" indent="-171450">
              <a:buFont typeface="Arial" panose="020B0604020202020204" pitchFamily="34" charset="0"/>
              <a:buChar char="•"/>
            </a:pPr>
            <a:r>
              <a:rPr lang="en-US" sz="1200" dirty="0"/>
              <a:t>Ask Emma, the CDH industry’s first voice-activated intelligent assistant, that provides answers to questions about benefit accounts</a:t>
            </a:r>
          </a:p>
          <a:p>
            <a:endParaRPr lang="en-US" sz="1200" dirty="0"/>
          </a:p>
          <a:p>
            <a:pPr marL="171450" indent="-171450">
              <a:buFont typeface="Arial" panose="020B0604020202020204" pitchFamily="34" charset="0"/>
              <a:buChar char="•"/>
            </a:pPr>
            <a:r>
              <a:rPr lang="en-US" sz="1200" dirty="0"/>
              <a:t>View account balances and transaction history</a:t>
            </a:r>
          </a:p>
          <a:p>
            <a:endParaRPr lang="en-US" sz="1200" dirty="0"/>
          </a:p>
          <a:p>
            <a:pPr marL="171450" indent="-171450">
              <a:buFont typeface="Arial" panose="020B0604020202020204" pitchFamily="34" charset="0"/>
              <a:buChar char="•"/>
            </a:pPr>
            <a:r>
              <a:rPr lang="en-US" sz="1200" dirty="0"/>
              <a:t>Submit claims &amp; upload supporting receipt documentation via camera phone</a:t>
            </a:r>
          </a:p>
          <a:p>
            <a:endParaRPr lang="en-US" sz="1200" dirty="0"/>
          </a:p>
          <a:p>
            <a:pPr marL="171450" indent="-171450">
              <a:buFont typeface="Arial" panose="020B0604020202020204" pitchFamily="34" charset="0"/>
              <a:buChar char="•"/>
            </a:pPr>
            <a:r>
              <a:rPr lang="en-US" sz="1200" dirty="0"/>
              <a:t>Display receipt notification, manual claim, and reimbursement letters as pop-up messages prompting consumers to take immediate required actions</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Receive &amp; view real time alerts and important account-related communications</a:t>
            </a:r>
          </a:p>
          <a:p>
            <a:endParaRPr lang="en-US" sz="1200" dirty="0"/>
          </a:p>
          <a:p>
            <a:pPr marL="171450" indent="-171450">
              <a:buFont typeface="Arial" panose="020B0604020202020204" pitchFamily="34" charset="0"/>
              <a:buChar char="•"/>
            </a:pPr>
            <a:r>
              <a:rPr lang="en-US" sz="1200" dirty="0"/>
              <a:t>Perform administrative updates to profile information</a:t>
            </a:r>
          </a:p>
          <a:p>
            <a:endParaRPr lang="en-US" sz="1200" dirty="0"/>
          </a:p>
          <a:p>
            <a:pPr marL="171450" indent="-171450">
              <a:buFont typeface="Arial" panose="020B0604020202020204" pitchFamily="34" charset="0"/>
              <a:buChar char="•"/>
            </a:pPr>
            <a:r>
              <a:rPr lang="en-US" sz="1200" dirty="0"/>
              <a:t>Manage communication and reimbursement settings</a:t>
            </a:r>
          </a:p>
          <a:p>
            <a:endParaRPr lang="en-US" sz="1200" dirty="0"/>
          </a:p>
          <a:p>
            <a:pPr marL="171450" indent="-171450">
              <a:buFont typeface="Arial" panose="020B0604020202020204" pitchFamily="34" charset="0"/>
              <a:buChar char="•"/>
            </a:pPr>
            <a:r>
              <a:rPr lang="en-US" sz="1200" dirty="0"/>
              <a:t>Secure, innovative access that includes the ability to leverage smart phone touch ID technology to easily and securely access the app without typing login credentials</a:t>
            </a:r>
            <a:endParaRPr lang="en-US" dirty="0"/>
          </a:p>
        </p:txBody>
      </p:sp>
      <p:pic>
        <p:nvPicPr>
          <p:cNvPr id="5" name="Picture 4">
            <a:extLst>
              <a:ext uri="{FF2B5EF4-FFF2-40B4-BE49-F238E27FC236}">
                <a16:creationId xmlns:a16="http://schemas.microsoft.com/office/drawing/2014/main" id="{5C3E24B8-1BDD-4E26-BC4D-4D4FAD82A1CB}"/>
              </a:ext>
            </a:extLst>
          </p:cNvPr>
          <p:cNvPicPr>
            <a:picLocks noChangeAspect="1"/>
          </p:cNvPicPr>
          <p:nvPr/>
        </p:nvPicPr>
        <p:blipFill>
          <a:blip r:embed="rId2"/>
          <a:stretch>
            <a:fillRect/>
          </a:stretch>
        </p:blipFill>
        <p:spPr>
          <a:xfrm>
            <a:off x="6457354" y="1875195"/>
            <a:ext cx="2124784" cy="4184789"/>
          </a:xfrm>
          <a:prstGeom prst="rect">
            <a:avLst/>
          </a:prstGeom>
        </p:spPr>
      </p:pic>
      <p:pic>
        <p:nvPicPr>
          <p:cNvPr id="7" name="Picture 6" descr="A close up of a logo&#10;&#10;Description generated with high confidence">
            <a:extLst>
              <a:ext uri="{FF2B5EF4-FFF2-40B4-BE49-F238E27FC236}">
                <a16:creationId xmlns:a16="http://schemas.microsoft.com/office/drawing/2014/main" id="{6A583180-BDA0-47FF-A008-63282EF2C4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0577" y="100860"/>
            <a:ext cx="1065723" cy="978632"/>
          </a:xfrm>
          <a:prstGeom prst="rect">
            <a:avLst/>
          </a:prstGeom>
        </p:spPr>
      </p:pic>
      <p:sp>
        <p:nvSpPr>
          <p:cNvPr id="4" name="Slide Number Placeholder 3">
            <a:extLst>
              <a:ext uri="{FF2B5EF4-FFF2-40B4-BE49-F238E27FC236}">
                <a16:creationId xmlns:a16="http://schemas.microsoft.com/office/drawing/2014/main" id="{7D95E795-6AAF-41B3-81D9-D974F6827C5F}"/>
              </a:ext>
            </a:extLst>
          </p:cNvPr>
          <p:cNvSpPr>
            <a:spLocks noGrp="1"/>
          </p:cNvSpPr>
          <p:nvPr>
            <p:ph type="sldNum" sz="quarter" idx="12"/>
          </p:nvPr>
        </p:nvSpPr>
        <p:spPr/>
        <p:txBody>
          <a:bodyPr>
            <a:normAutofit fontScale="85000" lnSpcReduction="20000"/>
          </a:bodyPr>
          <a:lstStyle/>
          <a:p>
            <a:fld id="{A7A4060A-A6F8-45E8-AA9A-7923F0CBEFE7}" type="slidenum">
              <a:rPr lang="en-US" smtClean="0"/>
              <a:pPr/>
              <a:t>8</a:t>
            </a:fld>
            <a:endParaRPr lang="en-US"/>
          </a:p>
        </p:txBody>
      </p:sp>
    </p:spTree>
    <p:extLst>
      <p:ext uri="{BB962C8B-B14F-4D97-AF65-F5344CB8AC3E}">
        <p14:creationId xmlns:p14="http://schemas.microsoft.com/office/powerpoint/2010/main" val="401110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3AF7E-9857-470D-A298-AE946CF00B66}"/>
              </a:ext>
            </a:extLst>
          </p:cNvPr>
          <p:cNvSpPr>
            <a:spLocks noGrp="1"/>
          </p:cNvSpPr>
          <p:nvPr>
            <p:ph type="title"/>
          </p:nvPr>
        </p:nvSpPr>
        <p:spPr/>
        <p:txBody>
          <a:bodyPr/>
          <a:lstStyle/>
          <a:p>
            <a:r>
              <a:rPr lang="en-US" dirty="0"/>
              <a:t>Notes</a:t>
            </a:r>
          </a:p>
        </p:txBody>
      </p:sp>
      <p:sp>
        <p:nvSpPr>
          <p:cNvPr id="3" name="Slide Number Placeholder 2">
            <a:extLst>
              <a:ext uri="{FF2B5EF4-FFF2-40B4-BE49-F238E27FC236}">
                <a16:creationId xmlns:a16="http://schemas.microsoft.com/office/drawing/2014/main" id="{AFE368EC-8745-4707-B9B4-86B9747152A9}"/>
              </a:ext>
            </a:extLst>
          </p:cNvPr>
          <p:cNvSpPr>
            <a:spLocks noGrp="1"/>
          </p:cNvSpPr>
          <p:nvPr>
            <p:ph type="sldNum" sz="quarter" idx="12"/>
          </p:nvPr>
        </p:nvSpPr>
        <p:spPr/>
        <p:txBody>
          <a:bodyPr>
            <a:normAutofit fontScale="85000" lnSpcReduction="20000"/>
          </a:bodyPr>
          <a:lstStyle/>
          <a:p>
            <a:fld id="{A7A4060A-A6F8-45E8-AA9A-7923F0CBEFE7}" type="slidenum">
              <a:rPr lang="en-US" smtClean="0"/>
              <a:pPr/>
              <a:t>9</a:t>
            </a:fld>
            <a:endParaRPr lang="en-US"/>
          </a:p>
        </p:txBody>
      </p:sp>
    </p:spTree>
    <p:extLst>
      <p:ext uri="{BB962C8B-B14F-4D97-AF65-F5344CB8AC3E}">
        <p14:creationId xmlns:p14="http://schemas.microsoft.com/office/powerpoint/2010/main" val="136267055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D9A82B13A084943B50935ECD94C4E99" ma:contentTypeVersion="2" ma:contentTypeDescription="Create a new document." ma:contentTypeScope="" ma:versionID="76953993108a9911e40af319d3773465">
  <xsd:schema xmlns:xsd="http://www.w3.org/2001/XMLSchema" xmlns:xs="http://www.w3.org/2001/XMLSchema" xmlns:p="http://schemas.microsoft.com/office/2006/metadata/properties" xmlns:ns2="021dcc22-1d8a-4751-b34b-257bf7376bc2" targetNamespace="http://schemas.microsoft.com/office/2006/metadata/properties" ma:root="true" ma:fieldsID="e4fbe47b38bf1b085622cf2fc84ea9ec" ns2:_="">
    <xsd:import namespace="021dcc22-1d8a-4751-b34b-257bf7376bc2"/>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1dcc22-1d8a-4751-b34b-257bf7376bc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DDD69-EC46-45D3-B8D5-FE310EE5EE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1dcc22-1d8a-4751-b34b-257bf7376b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283EEF5-0C34-441C-AFC2-110C70A9AD6E}">
  <ds:schemaRefs>
    <ds:schemaRef ds:uri="http://purl.org/dc/dcmitype/"/>
    <ds:schemaRef ds:uri="http://schemas.microsoft.com/office/infopath/2007/PartnerControls"/>
    <ds:schemaRef ds:uri="http://purl.org/dc/elements/1.1/"/>
    <ds:schemaRef ds:uri="http://schemas.microsoft.com/office/2006/metadata/properties"/>
    <ds:schemaRef ds:uri="021dcc22-1d8a-4751-b34b-257bf7376bc2"/>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698D614-C668-481B-9878-2334F207EBE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534</TotalTime>
  <Words>988</Words>
  <Application>Microsoft Office PowerPoint</Application>
  <PresentationFormat>On-screen Show (4:3)</PresentationFormat>
  <Paragraphs>97</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Symbol</vt:lpstr>
      <vt:lpstr>Tw Cen MT</vt:lpstr>
      <vt:lpstr>Wingdings</vt:lpstr>
      <vt:lpstr>Wingdings 2</vt:lpstr>
      <vt:lpstr>Median</vt:lpstr>
      <vt:lpstr>Commuter Employee Guide</vt:lpstr>
      <vt:lpstr>Commuter Benefits </vt:lpstr>
      <vt:lpstr>Expense Eligibility</vt:lpstr>
      <vt:lpstr>You’ll receive the OCA Debit Card</vt:lpstr>
      <vt:lpstr>How to submit a claim to OCA?</vt:lpstr>
      <vt:lpstr>Create Your Online Account!</vt:lpstr>
      <vt:lpstr>Access your benefits online!</vt:lpstr>
      <vt:lpstr>OCA Mobile</vt:lpstr>
      <vt:lpstr>Notes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FSA/Commuter Employee Guide</dc:title>
  <dc:creator>Ross Honig</dc:creator>
  <cp:lastModifiedBy>Nicole Sgroi</cp:lastModifiedBy>
  <cp:revision>91</cp:revision>
  <dcterms:modified xsi:type="dcterms:W3CDTF">2021-11-15T16:43:53Z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0x0101008D9A82B13A084943B50935ECD94C4E99</vt:lpwstr>
  </property>
</Properties>
</file>