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0"/>
  </p:notesMasterIdLst>
  <p:handoutMasterIdLst>
    <p:handoutMasterId r:id="rId21"/>
  </p:handoutMasterIdLst>
  <p:sldIdLst>
    <p:sldId id="276" r:id="rId5"/>
    <p:sldId id="287" r:id="rId6"/>
    <p:sldId id="309" r:id="rId7"/>
    <p:sldId id="288" r:id="rId8"/>
    <p:sldId id="294" r:id="rId9"/>
    <p:sldId id="310" r:id="rId10"/>
    <p:sldId id="311" r:id="rId11"/>
    <p:sldId id="291" r:id="rId12"/>
    <p:sldId id="307" r:id="rId13"/>
    <p:sldId id="261" r:id="rId14"/>
    <p:sldId id="267" r:id="rId15"/>
    <p:sldId id="308" r:id="rId16"/>
    <p:sldId id="268" r:id="rId17"/>
    <p:sldId id="274" r:id="rId18"/>
    <p:sldId id="28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5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50110E-E90E-4698-A64A-520C8CB9A46C}" type="datetimeFigureOut">
              <a:rPr lang="en-US" smtClean="0"/>
              <a:pPr/>
              <a:t>11/4/2019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401F092-781F-481D-8560-C3CA119C04EB}"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D28609-9A55-4262-8FAF-E74544D0E326}" type="datetimeFigureOut">
              <a:rPr lang="en-US" smtClean="0"/>
              <a:pPr/>
              <a:t>11/4/2019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880503-7F7B-4179-812D-DEF01649C4B9}"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80503-7F7B-4179-812D-DEF01649C4B9}" type="slidenum">
              <a:rPr lang="en-US" smtClean="0"/>
              <a:pPr/>
              <a:t>8</a:t>
            </a:fld>
            <a:endParaRPr lang="en-US"/>
          </a:p>
        </p:txBody>
      </p:sp>
      <p:sp>
        <p:nvSpPr>
          <p:cNvPr id="5" name="Footer Placeholder 4">
            <a:extLst>
              <a:ext uri="{FF2B5EF4-FFF2-40B4-BE49-F238E27FC236}">
                <a16:creationId xmlns:a16="http://schemas.microsoft.com/office/drawing/2014/main" id="{FD95ACAC-E53C-4B76-B1C2-CBE467EDA1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6137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9252ACD-0D86-40FB-A071-BC3DB9E3BDE2}" type="datetime1">
              <a:rPr lang="en-US" smtClean="0"/>
              <a:t>11/4/2019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7A4060A-A6F8-45E8-AA9A-7923F0CBEF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BC7493-52E7-4E99-82D0-8D292F01CA8D}" type="datetime1">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4060A-A6F8-45E8-AA9A-7923F0CBEF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5ABC2DA-D06D-423E-B7F0-6C0E28D69AE7}" type="datetime1">
              <a:rPr lang="en-US" smtClean="0"/>
              <a:t>11/4/2019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7A4060A-A6F8-45E8-AA9A-7923F0CBEF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10C3B2B-2584-4936-A472-7B42CAEC4D6E}" type="datetime1">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A4060A-A6F8-45E8-AA9A-7923F0CBEFE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564F7B14-6E6E-4BCC-B17F-0AD564CA74CE}" type="datetime1">
              <a:rPr lang="en-US" smtClean="0"/>
              <a:t>11/4/2019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7A4060A-A6F8-45E8-AA9A-7923F0CBEFE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89DA9FEA-E329-458D-89E2-0DEE0D13FBA2}" type="datetime1">
              <a:rPr lang="en-US" smtClean="0"/>
              <a:t>11/4/2019</a:t>
            </a:fld>
            <a:endParaRPr lang="en-US"/>
          </a:p>
        </p:txBody>
      </p:sp>
      <p:sp>
        <p:nvSpPr>
          <p:cNvPr id="10" name="Slide Number Placeholder 9"/>
          <p:cNvSpPr>
            <a:spLocks noGrp="1"/>
          </p:cNvSpPr>
          <p:nvPr>
            <p:ph type="sldNum" sz="quarter" idx="16"/>
          </p:nvPr>
        </p:nvSpPr>
        <p:spPr/>
        <p:txBody>
          <a:bodyPr rtlCol="0"/>
          <a:lstStyle/>
          <a:p>
            <a:fld id="{A7A4060A-A6F8-45E8-AA9A-7923F0CBEFE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C971E9E-DD26-44AA-993E-55A09D5B3B56}" type="datetime1">
              <a:rPr lang="en-US" smtClean="0"/>
              <a:t>11/4/2019</a:t>
            </a:fld>
            <a:endParaRPr lang="en-US"/>
          </a:p>
        </p:txBody>
      </p:sp>
      <p:sp>
        <p:nvSpPr>
          <p:cNvPr id="12" name="Slide Number Placeholder 11"/>
          <p:cNvSpPr>
            <a:spLocks noGrp="1"/>
          </p:cNvSpPr>
          <p:nvPr>
            <p:ph type="sldNum" sz="quarter" idx="16"/>
          </p:nvPr>
        </p:nvSpPr>
        <p:spPr/>
        <p:txBody>
          <a:bodyPr rtlCol="0"/>
          <a:lstStyle/>
          <a:p>
            <a:fld id="{A7A4060A-A6F8-45E8-AA9A-7923F0CBEFE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E7704-F1DA-45E4-A2E4-0DDD05C79195}" type="datetime1">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7A4060A-A6F8-45E8-AA9A-7923F0CBEF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7950-3D3B-499B-BC26-C80B5E198646}" type="datetime1">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A4060A-A6F8-45E8-AA9A-7923F0CBEF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F0231D4-C2DE-4C08-85BE-65006DD6B273}" type="datetime1">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7A4060A-A6F8-45E8-AA9A-7923F0CBEFE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69BB8E4-4C67-4357-B93C-5BFF821880A8}" type="datetime1">
              <a:rPr lang="en-US" smtClean="0"/>
              <a:t>11/4/2019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7A4060A-A6F8-45E8-AA9A-7923F0CBEFE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40A62D7-B592-4692-A05A-EF61659A4E52}" type="datetime1">
              <a:rPr lang="en-US" smtClean="0"/>
              <a:t>11/4/2019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7A4060A-A6F8-45E8-AA9A-7923F0CBEF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http://apnasheharonline.com/wp-content/uploads/2014/05/mobile-icon.jpg" TargetMode="External"/><Relationship Id="rId3" Type="http://schemas.openxmlformats.org/officeDocument/2006/relationships/image" Target="http://dreadsclothing.com/wp-content/uploads/2013/02/fill-out-form.jpg" TargetMode="External"/><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hyperlink" Target="mailto:claims@oca125.com" TargetMode="External"/><Relationship Id="rId5" Type="http://schemas.openxmlformats.org/officeDocument/2006/relationships/image" Target="https://www.symplicity.com/assets/icon_-_Product_Features_-_Computer_Interface.png"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https://www.symplicity.com/assets/icon_-_Product_Features_-_Computer_Interface.png" TargetMode="External"/><Relationship Id="rId5" Type="http://schemas.openxmlformats.org/officeDocument/2006/relationships/image" Target="../media/image6.png"/><Relationship Id="rId4" Type="http://schemas.openxmlformats.org/officeDocument/2006/relationships/image" Target="http://www.moneytldr.com/img/Travel_Icons_Large_03.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153400" cy="1673225"/>
          </a:xfrm>
        </p:spPr>
        <p:txBody>
          <a:bodyPr>
            <a:normAutofit/>
          </a:bodyPr>
          <a:lstStyle/>
          <a:p>
            <a:pPr algn="just"/>
            <a:r>
              <a:rPr lang="es-ES" sz="2100" dirty="0"/>
              <a:t>Este folleto está diseñado para brindarle solo los puntos destacados de su Plan con OCA. Para obtener una descripción completa de los términos y condiciones, consulte la Descripción resumida del plan / Resumen de información del plan, que es el documento legal que rige este plan.</a:t>
            </a:r>
            <a:endParaRPr lang="en-US" dirty="0"/>
          </a:p>
        </p:txBody>
      </p:sp>
      <p:sp>
        <p:nvSpPr>
          <p:cNvPr id="3" name="Title 2"/>
          <p:cNvSpPr>
            <a:spLocks noGrp="1"/>
          </p:cNvSpPr>
          <p:nvPr>
            <p:ph type="title"/>
          </p:nvPr>
        </p:nvSpPr>
        <p:spPr>
          <a:xfrm>
            <a:off x="1371600" y="1600200"/>
            <a:ext cx="7772400" cy="990600"/>
          </a:xfrm>
          <a:solidFill>
            <a:schemeClr val="accent1"/>
          </a:solidFill>
        </p:spPr>
        <p:txBody>
          <a:bodyPr>
            <a:normAutofit/>
          </a:bodyPr>
          <a:lstStyle/>
          <a:p>
            <a:r>
              <a:rPr lang="es-ES" sz="3600" dirty="0"/>
              <a:t>Guía de empleados de HRA/FSA</a:t>
            </a:r>
            <a:endParaRPr lang="en-US" sz="3600" dirty="0"/>
          </a:p>
        </p:txBody>
      </p:sp>
      <p:pic>
        <p:nvPicPr>
          <p:cNvPr id="8" name="Picture 7">
            <a:extLst>
              <a:ext uri="{FF2B5EF4-FFF2-40B4-BE49-F238E27FC236}">
                <a16:creationId xmlns:a16="http://schemas.microsoft.com/office/drawing/2014/main" id="{05B5DFB6-BADC-4477-B135-3A616DF7D4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2971" y="4991812"/>
            <a:ext cx="6678058" cy="1232873"/>
          </a:xfrm>
          <a:prstGeom prst="rect">
            <a:avLst/>
          </a:prstGeom>
        </p:spPr>
      </p:pic>
      <p:sp>
        <p:nvSpPr>
          <p:cNvPr id="4" name="Slide Number Placeholder 3">
            <a:extLst>
              <a:ext uri="{FF2B5EF4-FFF2-40B4-BE49-F238E27FC236}">
                <a16:creationId xmlns:a16="http://schemas.microsoft.com/office/drawing/2014/main" id="{A023ACC1-27A1-4C30-AB5F-178E538FACC0}"/>
              </a:ext>
            </a:extLst>
          </p:cNvPr>
          <p:cNvSpPr>
            <a:spLocks noGrp="1"/>
          </p:cNvSpPr>
          <p:nvPr>
            <p:ph type="sldNum" sz="quarter" idx="11"/>
          </p:nvPr>
        </p:nvSpPr>
        <p:spPr/>
        <p:txBody>
          <a:bodyPr/>
          <a:lstStyle/>
          <a:p>
            <a:fld id="{A7A4060A-A6F8-45E8-AA9A-7923F0CBEFE7}" type="slidenum">
              <a:rPr lang="en-US" smtClean="0"/>
              <a:pPr/>
              <a:t>1</a:t>
            </a:fld>
            <a:endParaRPr lang="en-US" dirty="0"/>
          </a:p>
        </p:txBody>
      </p:sp>
      <p:sp>
        <p:nvSpPr>
          <p:cNvPr id="6" name="TextBox 5">
            <a:extLst>
              <a:ext uri="{FF2B5EF4-FFF2-40B4-BE49-F238E27FC236}">
                <a16:creationId xmlns:a16="http://schemas.microsoft.com/office/drawing/2014/main" id="{3E64232F-039C-4F79-AF52-4A1C908621FF}"/>
              </a:ext>
            </a:extLst>
          </p:cNvPr>
          <p:cNvSpPr txBox="1"/>
          <p:nvPr/>
        </p:nvSpPr>
        <p:spPr>
          <a:xfrm>
            <a:off x="1436914" y="954833"/>
            <a:ext cx="6474115" cy="646331"/>
          </a:xfrm>
          <a:prstGeom prst="rect">
            <a:avLst/>
          </a:prstGeom>
          <a:noFill/>
        </p:spPr>
        <p:txBody>
          <a:bodyPr wrap="square" rtlCol="0">
            <a:spAutoFit/>
          </a:bodyPr>
          <a:lstStyle/>
          <a:p>
            <a:r>
              <a:rPr lang="en-US" sz="3600">
                <a:solidFill>
                  <a:schemeClr val="accent6"/>
                </a:solidFill>
              </a:rPr>
              <a:t>Employer Name</a:t>
            </a:r>
            <a:endParaRPr lang="en-US" sz="3600" dirty="0">
              <a:solidFill>
                <a:schemeClr val="accent6"/>
              </a:solidFill>
            </a:endParaRPr>
          </a:p>
        </p:txBody>
      </p:sp>
      <p:sp>
        <p:nvSpPr>
          <p:cNvPr id="7" name="TextBox 6">
            <a:extLst>
              <a:ext uri="{FF2B5EF4-FFF2-40B4-BE49-F238E27FC236}">
                <a16:creationId xmlns:a16="http://schemas.microsoft.com/office/drawing/2014/main" id="{0A4133C3-D574-4B74-BF25-F95B83DA70C5}"/>
              </a:ext>
            </a:extLst>
          </p:cNvPr>
          <p:cNvSpPr txBox="1"/>
          <p:nvPr/>
        </p:nvSpPr>
        <p:spPr>
          <a:xfrm>
            <a:off x="7156580" y="130629"/>
            <a:ext cx="1772816" cy="369332"/>
          </a:xfrm>
          <a:prstGeom prst="rect">
            <a:avLst/>
          </a:prstGeom>
          <a:noFill/>
        </p:spPr>
        <p:txBody>
          <a:bodyPr wrap="square" rtlCol="0">
            <a:spAutoFit/>
          </a:bodyPr>
          <a:lstStyle/>
          <a:p>
            <a:pPr algn="r"/>
            <a:r>
              <a:rPr lang="en-US"/>
              <a:t>2019</a:t>
            </a:r>
            <a:endParaRPr lang="en-US" dirty="0"/>
          </a:p>
        </p:txBody>
      </p:sp>
    </p:spTree>
    <p:extLst>
      <p:ext uri="{BB962C8B-B14F-4D97-AF65-F5344CB8AC3E}">
        <p14:creationId xmlns:p14="http://schemas.microsoft.com/office/powerpoint/2010/main" val="203547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cav3\users\rhonig1\Desktop\Marketing Information\ShutterStock Pictures\shutterstock_153863999.jpg"/>
          <p:cNvPicPr/>
          <p:nvPr/>
        </p:nvPicPr>
        <p:blipFill>
          <a:blip r:embed="rId2" cstate="print"/>
          <a:srcRect/>
          <a:stretch>
            <a:fillRect/>
          </a:stretch>
        </p:blipFill>
        <p:spPr bwMode="auto">
          <a:xfrm>
            <a:off x="5502729" y="1752600"/>
            <a:ext cx="3657600" cy="333067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s-ES" dirty="0"/>
              <a:t>Recibirás la tarjeta de débito OCA</a:t>
            </a:r>
            <a:endParaRPr lang="en-US" dirty="0"/>
          </a:p>
        </p:txBody>
      </p:sp>
      <p:sp>
        <p:nvSpPr>
          <p:cNvPr id="4" name="Text Box 2"/>
          <p:cNvSpPr txBox="1">
            <a:spLocks noChangeArrowheads="1"/>
          </p:cNvSpPr>
          <p:nvPr/>
        </p:nvSpPr>
        <p:spPr bwMode="auto">
          <a:xfrm>
            <a:off x="533400" y="1440223"/>
            <a:ext cx="7467600" cy="320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dirty="0"/>
              <a:t>Tendrá una tarjeta de débito OCA conveniente para usar para gastos de calificados para usted y sus dependientes elegibles. La tarjeta de crédito está vinculada a su programa HRA y FSA. También puede enviar reclamaciones a través de nuestro formulario de reclamación en papel, formulario de reclamación en línea o aplicación móvil llamada OCA Mobile.</a:t>
            </a:r>
            <a:endParaRPr lang="en-US" dirty="0"/>
          </a:p>
          <a:p>
            <a:endParaRPr lang="en-US" b="1" dirty="0">
              <a:solidFill>
                <a:schemeClr val="accent2"/>
              </a:solidFill>
            </a:endParaRPr>
          </a:p>
          <a:p>
            <a:r>
              <a:rPr lang="es-ES" b="1" dirty="0">
                <a:solidFill>
                  <a:schemeClr val="accent2"/>
                </a:solidFill>
              </a:rPr>
              <a:t>IMPORTANTE - GUARDE SUS RECIBOS Y</a:t>
            </a:r>
          </a:p>
          <a:p>
            <a:r>
              <a:rPr lang="es-ES" b="1" dirty="0">
                <a:solidFill>
                  <a:schemeClr val="accent2"/>
                </a:solidFill>
              </a:rPr>
              <a:t>EXPLICACIÓN DE LOS ESTADOS DE BENEFICIOS (EOB)</a:t>
            </a:r>
            <a:endParaRPr lang="en-US" dirty="0"/>
          </a:p>
          <a:p>
            <a:endParaRPr lang="en-US" dirty="0"/>
          </a:p>
          <a:p>
            <a:endParaRPr lang="en-US" dirty="0"/>
          </a:p>
          <a:p>
            <a:pPr lvl="0"/>
            <a:endParaRPr lang="en-US" dirty="0"/>
          </a:p>
        </p:txBody>
      </p:sp>
      <p:sp>
        <p:nvSpPr>
          <p:cNvPr id="3" name="TextBox 2"/>
          <p:cNvSpPr txBox="1"/>
          <p:nvPr/>
        </p:nvSpPr>
        <p:spPr>
          <a:xfrm>
            <a:off x="401994" y="4334107"/>
            <a:ext cx="6553200" cy="2246769"/>
          </a:xfrm>
          <a:prstGeom prst="rect">
            <a:avLst/>
          </a:prstGeom>
          <a:noFill/>
        </p:spPr>
        <p:txBody>
          <a:bodyPr wrap="square" rtlCol="0">
            <a:spAutoFit/>
          </a:bodyPr>
          <a:lstStyle/>
          <a:p>
            <a:pPr marL="285750" indent="-285750">
              <a:buFont typeface="Arial" panose="020B0604020202020204" pitchFamily="34" charset="0"/>
              <a:buChar char="•"/>
            </a:pPr>
            <a:r>
              <a:rPr lang="es-ES" sz="1400" dirty="0">
                <a:latin typeface="Calibri Light" panose="020F0302020204030204" pitchFamily="34" charset="0"/>
              </a:rPr>
              <a:t>Las regulaciones federales requieren que cada transacción con tarjeta de crédito ORA de HRA/FSA se confirme para confirmar que la transacción fue para un gasto calificado según el plan de beneficios.</a:t>
            </a:r>
          </a:p>
          <a:p>
            <a:pPr marL="285750" indent="-285750">
              <a:buFont typeface="Arial" panose="020B0604020202020204" pitchFamily="34" charset="0"/>
              <a:buChar char="•"/>
            </a:pPr>
            <a:endParaRPr lang="es-ES" sz="1400" dirty="0">
              <a:latin typeface="Calibri Light" panose="020F0302020204030204" pitchFamily="34" charset="0"/>
            </a:endParaRPr>
          </a:p>
          <a:p>
            <a:pPr marL="285750" indent="-285750">
              <a:buFont typeface="Arial" panose="020B0604020202020204" pitchFamily="34" charset="0"/>
              <a:buChar char="•"/>
            </a:pPr>
            <a:r>
              <a:rPr lang="es-ES" sz="1400" dirty="0">
                <a:latin typeface="Calibri Light" panose="020F0302020204030204" pitchFamily="34" charset="0"/>
              </a:rPr>
              <a:t>Dependiendo de qué comerciante, es posible que se le solicite o no que envíe un formulario de reclamación y un EOB (o el recibo de RX si es una receta) para validar el pase.</a:t>
            </a:r>
          </a:p>
          <a:p>
            <a:pPr marL="285750" indent="-285750">
              <a:buFont typeface="Arial" panose="020B0604020202020204" pitchFamily="34" charset="0"/>
              <a:buChar char="•"/>
            </a:pPr>
            <a:endParaRPr lang="es-ES" sz="1400" dirty="0">
              <a:latin typeface="Calibri Light" panose="020F0302020204030204" pitchFamily="34" charset="0"/>
            </a:endParaRPr>
          </a:p>
          <a:p>
            <a:pPr marL="285750" indent="-285750">
              <a:buFont typeface="Arial" panose="020B0604020202020204" pitchFamily="34" charset="0"/>
              <a:buChar char="•"/>
            </a:pPr>
            <a:r>
              <a:rPr lang="es-ES" sz="1400" dirty="0">
                <a:latin typeface="Calibri Light" panose="020F0302020204030204" pitchFamily="34" charset="0"/>
              </a:rPr>
              <a:t>Esté atento a los correos electrónicos de OCA que indicarán si se debe enviar documentación de respaldo.</a:t>
            </a:r>
            <a:endParaRPr lang="en-US" sz="1400" dirty="0">
              <a:latin typeface="Calibri Light" panose="020F0302020204030204" pitchFamily="34" charset="0"/>
            </a:endParaRPr>
          </a:p>
        </p:txBody>
      </p:sp>
      <p:sp>
        <p:nvSpPr>
          <p:cNvPr id="7" name="Slide Number Placeholder 6">
            <a:extLst>
              <a:ext uri="{FF2B5EF4-FFF2-40B4-BE49-F238E27FC236}">
                <a16:creationId xmlns:a16="http://schemas.microsoft.com/office/drawing/2014/main" id="{B1252EAC-0ACE-4C86-9297-5EAEE41AABF4}"/>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10</a:t>
            </a:fld>
            <a:endParaRPr lang="en-US"/>
          </a:p>
        </p:txBody>
      </p:sp>
      <p:pic>
        <p:nvPicPr>
          <p:cNvPr id="9" name="Picture 8">
            <a:extLst>
              <a:ext uri="{FF2B5EF4-FFF2-40B4-BE49-F238E27FC236}">
                <a16:creationId xmlns:a16="http://schemas.microsoft.com/office/drawing/2014/main" id="{E61D1B8B-4BB0-4902-AA39-735AEA9D1ED3}"/>
              </a:ext>
            </a:extLst>
          </p:cNvPr>
          <p:cNvPicPr>
            <a:picLocks noChangeAspect="1"/>
          </p:cNvPicPr>
          <p:nvPr/>
        </p:nvPicPr>
        <p:blipFill>
          <a:blip r:embed="rId3"/>
          <a:stretch>
            <a:fillRect/>
          </a:stretch>
        </p:blipFill>
        <p:spPr>
          <a:xfrm>
            <a:off x="6063220" y="3013329"/>
            <a:ext cx="1937780" cy="1236778"/>
          </a:xfrm>
          <a:prstGeom prst="rect">
            <a:avLst/>
          </a:prstGeom>
        </p:spPr>
      </p:pic>
    </p:spTree>
    <p:extLst>
      <p:ext uri="{BB962C8B-B14F-4D97-AF65-F5344CB8AC3E}">
        <p14:creationId xmlns:p14="http://schemas.microsoft.com/office/powerpoint/2010/main" val="18514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readsclothing.com/wp-content/uploads/2013/02/fill-out-form.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8600" y="1676400"/>
            <a:ext cx="17113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8686800" cy="990600"/>
          </a:xfrm>
        </p:spPr>
        <p:txBody>
          <a:bodyPr>
            <a:normAutofit/>
          </a:bodyPr>
          <a:lstStyle/>
          <a:p>
            <a:r>
              <a:rPr lang="en-US"/>
              <a:t>How to submit a claim to OCA?</a:t>
            </a:r>
          </a:p>
        </p:txBody>
      </p:sp>
      <p:pic>
        <p:nvPicPr>
          <p:cNvPr id="3075" name="Picture 3" descr="https://www.symplicity.com/assets/icon_-_Product_Features_-_Computer_Interface.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24656" y="3657600"/>
            <a:ext cx="131921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39925" y="1752600"/>
            <a:ext cx="6553200" cy="2031325"/>
          </a:xfrm>
          <a:prstGeom prst="rect">
            <a:avLst/>
          </a:prstGeom>
          <a:noFill/>
        </p:spPr>
        <p:txBody>
          <a:bodyPr wrap="square" rtlCol="0">
            <a:spAutoFit/>
          </a:bodyPr>
          <a:lstStyle/>
          <a:p>
            <a:r>
              <a:rPr lang="es-ES" b="1" dirty="0">
                <a:solidFill>
                  <a:srgbClr val="002060"/>
                </a:solidFill>
                <a:latin typeface="Calibri Light" panose="020F0302020204030204" pitchFamily="34" charset="0"/>
              </a:rPr>
              <a:t>Formulario de reclamación en papel</a:t>
            </a:r>
          </a:p>
          <a:p>
            <a:r>
              <a:rPr lang="es-ES" dirty="0">
                <a:latin typeface="Calibri Light" panose="020F0302020204030204" pitchFamily="34" charset="0"/>
              </a:rPr>
              <a:t>Envíe por correo, fax o correo electrónico la copia de su Explicación de Beneficios (EOB) con un formulario de reclamación OCA completado. Esto puede ser enviado por correo a</a:t>
            </a:r>
            <a:r>
              <a:rPr lang="en-US" dirty="0">
                <a:latin typeface="Calibri Light" panose="020F0302020204030204" pitchFamily="34" charset="0"/>
              </a:rPr>
              <a:t> 3705 Quakerbridge Rd, Suite 216, Mercerville, NJ 08619. </a:t>
            </a:r>
            <a:r>
              <a:rPr lang="es-ES" dirty="0">
                <a:latin typeface="Calibri Light" panose="020F0302020204030204" pitchFamily="34" charset="0"/>
              </a:rPr>
              <a:t>También puede ser enviado por fax a </a:t>
            </a:r>
            <a:r>
              <a:rPr lang="en-US" dirty="0">
                <a:latin typeface="Calibri Light" panose="020F0302020204030204" pitchFamily="34" charset="0"/>
              </a:rPr>
              <a:t>609-514-2778 o </a:t>
            </a:r>
            <a:r>
              <a:rPr lang="en-US" dirty="0" err="1">
                <a:latin typeface="Calibri Light" panose="020F0302020204030204" pitchFamily="34" charset="0"/>
              </a:rPr>
              <a:t>enviado</a:t>
            </a:r>
            <a:r>
              <a:rPr lang="en-US" dirty="0">
                <a:latin typeface="Calibri Light" panose="020F0302020204030204" pitchFamily="34" charset="0"/>
              </a:rPr>
              <a:t> por </a:t>
            </a:r>
            <a:r>
              <a:rPr lang="en-US" dirty="0" err="1">
                <a:latin typeface="Calibri Light" panose="020F0302020204030204" pitchFamily="34" charset="0"/>
              </a:rPr>
              <a:t>correo</a:t>
            </a:r>
            <a:r>
              <a:rPr lang="en-US" dirty="0">
                <a:latin typeface="Calibri Light" panose="020F0302020204030204" pitchFamily="34" charset="0"/>
              </a:rPr>
              <a:t> </a:t>
            </a:r>
            <a:r>
              <a:rPr lang="en-US" dirty="0" err="1">
                <a:latin typeface="Calibri Light" panose="020F0302020204030204" pitchFamily="34" charset="0"/>
              </a:rPr>
              <a:t>electrónico</a:t>
            </a:r>
            <a:r>
              <a:rPr lang="en-US" dirty="0">
                <a:latin typeface="Calibri Light" panose="020F0302020204030204" pitchFamily="34" charset="0"/>
              </a:rPr>
              <a:t> a </a:t>
            </a:r>
            <a:r>
              <a:rPr lang="en-US" dirty="0">
                <a:latin typeface="Calibri Light" panose="020F0302020204030204" pitchFamily="34" charset="0"/>
                <a:hlinkClick r:id="rId6"/>
              </a:rPr>
              <a:t>claims@oca125.com</a:t>
            </a:r>
            <a:r>
              <a:rPr lang="en-US" dirty="0">
                <a:latin typeface="Calibri Light" panose="020F0302020204030204" pitchFamily="34" charset="0"/>
              </a:rPr>
              <a:t> </a:t>
            </a:r>
          </a:p>
        </p:txBody>
      </p:sp>
      <p:pic>
        <p:nvPicPr>
          <p:cNvPr id="3076" name="Picture 4" descr="http://apnasheharonline.com/wp-content/uploads/2014/05/mobile-icon.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24656" y="5259387"/>
            <a:ext cx="13239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39925" y="3716247"/>
            <a:ext cx="6553200" cy="1200329"/>
          </a:xfrm>
          <a:prstGeom prst="rect">
            <a:avLst/>
          </a:prstGeom>
          <a:noFill/>
        </p:spPr>
        <p:txBody>
          <a:bodyPr wrap="square" rtlCol="0">
            <a:spAutoFit/>
          </a:bodyPr>
          <a:lstStyle/>
          <a:p>
            <a:r>
              <a:rPr lang="es-ES" b="1" dirty="0">
                <a:solidFill>
                  <a:srgbClr val="002060"/>
                </a:solidFill>
                <a:latin typeface="Calibri Light" panose="020F0302020204030204" pitchFamily="34" charset="0"/>
              </a:rPr>
              <a:t>Formulario de reclamo en línea</a:t>
            </a:r>
          </a:p>
          <a:p>
            <a:r>
              <a:rPr lang="es-ES" dirty="0">
                <a:latin typeface="Calibri Light" panose="020F0302020204030204" pitchFamily="34" charset="0"/>
              </a:rPr>
              <a:t>Los empleados pueden presentar / presentar reclamaciones directamente a través del portal seguro de OCA.</a:t>
            </a:r>
            <a:endParaRPr lang="en-US" b="1" dirty="0">
              <a:solidFill>
                <a:srgbClr val="002060"/>
              </a:solidFill>
              <a:latin typeface="Calibri Light" panose="020F0302020204030204" pitchFamily="34" charset="0"/>
            </a:endParaRPr>
          </a:p>
          <a:p>
            <a:endParaRPr lang="en-US" b="1" dirty="0">
              <a:solidFill>
                <a:srgbClr val="002060"/>
              </a:solidFill>
              <a:latin typeface="Calibri Light" panose="020F0302020204030204" pitchFamily="34" charset="0"/>
            </a:endParaRPr>
          </a:p>
        </p:txBody>
      </p:sp>
      <p:sp>
        <p:nvSpPr>
          <p:cNvPr id="9" name="TextBox 8"/>
          <p:cNvSpPr txBox="1"/>
          <p:nvPr/>
        </p:nvSpPr>
        <p:spPr>
          <a:xfrm>
            <a:off x="1926070" y="5259386"/>
            <a:ext cx="6553200" cy="1754326"/>
          </a:xfrm>
          <a:prstGeom prst="rect">
            <a:avLst/>
          </a:prstGeom>
          <a:noFill/>
        </p:spPr>
        <p:txBody>
          <a:bodyPr wrap="square" rtlCol="0">
            <a:spAutoFit/>
          </a:bodyPr>
          <a:lstStyle/>
          <a:p>
            <a:r>
              <a:rPr lang="en-US" b="1" dirty="0" err="1">
                <a:solidFill>
                  <a:srgbClr val="002060"/>
                </a:solidFill>
                <a:latin typeface="Calibri Light" panose="020F0302020204030204" pitchFamily="34" charset="0"/>
              </a:rPr>
              <a:t>Formulario</a:t>
            </a:r>
            <a:r>
              <a:rPr lang="en-US" b="1" dirty="0">
                <a:solidFill>
                  <a:srgbClr val="002060"/>
                </a:solidFill>
                <a:latin typeface="Calibri Light" panose="020F0302020204030204" pitchFamily="34" charset="0"/>
              </a:rPr>
              <a:t> de </a:t>
            </a:r>
            <a:r>
              <a:rPr lang="en-US" b="1" dirty="0" err="1">
                <a:solidFill>
                  <a:srgbClr val="002060"/>
                </a:solidFill>
                <a:latin typeface="Calibri Light" panose="020F0302020204030204" pitchFamily="34" charset="0"/>
              </a:rPr>
              <a:t>reclamo</a:t>
            </a:r>
            <a:r>
              <a:rPr lang="en-US" b="1" dirty="0">
                <a:solidFill>
                  <a:srgbClr val="002060"/>
                </a:solidFill>
                <a:latin typeface="Calibri Light" panose="020F0302020204030204" pitchFamily="34" charset="0"/>
              </a:rPr>
              <a:t> </a:t>
            </a:r>
            <a:r>
              <a:rPr lang="en-US" b="1" dirty="0" err="1">
                <a:solidFill>
                  <a:srgbClr val="002060"/>
                </a:solidFill>
                <a:latin typeface="Calibri Light" panose="020F0302020204030204" pitchFamily="34" charset="0"/>
              </a:rPr>
              <a:t>móvil</a:t>
            </a:r>
            <a:endParaRPr lang="en-US" b="1" dirty="0">
              <a:solidFill>
                <a:srgbClr val="002060"/>
              </a:solidFill>
              <a:latin typeface="Calibri Light" panose="020F0302020204030204" pitchFamily="34" charset="0"/>
            </a:endParaRPr>
          </a:p>
          <a:p>
            <a:r>
              <a:rPr lang="es-ES" dirty="0">
                <a:latin typeface="Calibri Light" panose="020F0302020204030204" pitchFamily="34" charset="0"/>
              </a:rPr>
              <a:t>Los empleados pueden presentar / presentar reclamaciones utilizando la aplicación móvil de OCA. Está disponible en la tienda iTunes Store y en Google Play. Simplemente tome una foto de la EOB y presente su reclamo en segundos.</a:t>
            </a:r>
            <a:endParaRPr lang="en-US" b="1" dirty="0">
              <a:solidFill>
                <a:srgbClr val="002060"/>
              </a:solidFill>
              <a:latin typeface="Calibri Light" panose="020F0302020204030204" pitchFamily="34" charset="0"/>
            </a:endParaRPr>
          </a:p>
          <a:p>
            <a:endParaRPr lang="en-US" b="1" dirty="0">
              <a:solidFill>
                <a:srgbClr val="002060"/>
              </a:solidFill>
              <a:latin typeface="Calibri Light" panose="020F0302020204030204" pitchFamily="34" charset="0"/>
            </a:endParaRPr>
          </a:p>
        </p:txBody>
      </p:sp>
    </p:spTree>
    <p:extLst>
      <p:ext uri="{BB962C8B-B14F-4D97-AF65-F5344CB8AC3E}">
        <p14:creationId xmlns:p14="http://schemas.microsoft.com/office/powerpoint/2010/main" val="129357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9398" y="307851"/>
            <a:ext cx="6931503" cy="562304"/>
          </a:xfrm>
          <a:prstGeom prst="rect">
            <a:avLst/>
          </a:prstGeom>
        </p:spPr>
        <p:txBody>
          <a:bodyPr vert="horz" wrap="square" lIns="0" tIns="8226" rIns="0" bIns="0" rtlCol="0" anchor="ctr">
            <a:spAutoFit/>
          </a:bodyPr>
          <a:lstStyle/>
          <a:p>
            <a:pPr marL="60612">
              <a:spcBef>
                <a:spcPts val="65"/>
              </a:spcBef>
            </a:pPr>
            <a:r>
              <a:rPr lang="es-ES" sz="3600" spc="-3" dirty="0"/>
              <a:t>Crea tu cuenta en línea!</a:t>
            </a:r>
            <a:endParaRPr sz="3600" spc="-3" dirty="0"/>
          </a:p>
        </p:txBody>
      </p:sp>
      <p:sp>
        <p:nvSpPr>
          <p:cNvPr id="3" name="object 3"/>
          <p:cNvSpPr txBox="1"/>
          <p:nvPr/>
        </p:nvSpPr>
        <p:spPr>
          <a:xfrm>
            <a:off x="2158238" y="1726768"/>
            <a:ext cx="5817109" cy="1162906"/>
          </a:xfrm>
          <a:prstGeom prst="rect">
            <a:avLst/>
          </a:prstGeom>
        </p:spPr>
        <p:txBody>
          <a:bodyPr vert="horz" wrap="square" lIns="0" tIns="8659" rIns="0" bIns="0" rtlCol="0">
            <a:spAutoFit/>
          </a:bodyPr>
          <a:lstStyle/>
          <a:p>
            <a:pPr marL="8659">
              <a:spcBef>
                <a:spcPts val="68"/>
              </a:spcBef>
              <a:defRPr/>
            </a:pPr>
            <a:r>
              <a:rPr lang="es-ES" sz="1500" b="1" spc="-3" dirty="0">
                <a:solidFill>
                  <a:prstClr val="black"/>
                </a:solidFill>
                <a:cs typeface="Calibri"/>
              </a:rPr>
              <a:t>Paso 1: </a:t>
            </a:r>
            <a:r>
              <a:rPr lang="es-ES" sz="1500" spc="-3" dirty="0">
                <a:solidFill>
                  <a:prstClr val="black"/>
                </a:solidFill>
                <a:cs typeface="Calibri"/>
              </a:rPr>
              <a:t>Inicie sesión en el nuevo portal de participantes (</a:t>
            </a:r>
            <a:r>
              <a:rPr lang="es-ES" sz="1500" spc="-3" dirty="0" err="1">
                <a:solidFill>
                  <a:prstClr val="black"/>
                </a:solidFill>
                <a:cs typeface="Calibri"/>
              </a:rPr>
              <a:t>myOCA</a:t>
            </a:r>
            <a:r>
              <a:rPr lang="es-ES" sz="1500" spc="-3" dirty="0">
                <a:solidFill>
                  <a:prstClr val="black"/>
                </a:solidFill>
                <a:cs typeface="Calibri"/>
              </a:rPr>
              <a:t>) yendo a www.oca125.com/myoca/, seleccione Inicio de sesión del participante, luego seleccione Registrar. Para crear su nuevo nombre de usuario y contraseña, deberá usar el nombre de su compañía y la identificación del empleado es su número de seguro social. No usar guiones ni espacios.</a:t>
            </a:r>
            <a:endParaRPr lang="en-US" sz="1500" dirty="0">
              <a:solidFill>
                <a:srgbClr val="FF0000"/>
              </a:solidFill>
              <a:cs typeface="Calibri"/>
            </a:endParaRPr>
          </a:p>
        </p:txBody>
      </p:sp>
      <p:sp>
        <p:nvSpPr>
          <p:cNvPr id="4" name="object 4"/>
          <p:cNvSpPr txBox="1"/>
          <p:nvPr/>
        </p:nvSpPr>
        <p:spPr>
          <a:xfrm>
            <a:off x="2158237" y="3271527"/>
            <a:ext cx="5817109" cy="932073"/>
          </a:xfrm>
          <a:prstGeom prst="rect">
            <a:avLst/>
          </a:prstGeom>
        </p:spPr>
        <p:txBody>
          <a:bodyPr vert="horz" wrap="square" lIns="0" tIns="8659" rIns="0" bIns="0" rtlCol="0">
            <a:spAutoFit/>
          </a:bodyPr>
          <a:lstStyle/>
          <a:p>
            <a:pPr marL="8659">
              <a:spcBef>
                <a:spcPts val="68"/>
              </a:spcBef>
              <a:defRPr/>
            </a:pPr>
            <a:r>
              <a:rPr lang="es-ES" sz="1500" b="1" spc="-3" dirty="0">
                <a:solidFill>
                  <a:prstClr val="black"/>
                </a:solidFill>
                <a:latin typeface="Calibri"/>
                <a:cs typeface="Calibri"/>
              </a:rPr>
              <a:t>Paso 2: </a:t>
            </a:r>
            <a:r>
              <a:rPr lang="es-ES" sz="1500" spc="-3" dirty="0">
                <a:solidFill>
                  <a:prstClr val="black"/>
                </a:solidFill>
                <a:latin typeface="Calibri"/>
                <a:cs typeface="Calibri"/>
              </a:rPr>
              <a:t>Luego deberá completar nuestro proceso de autenticación secundaria respondiendo a 4 preguntas únicas. Por motivos de seguridad, se le pedirá que responda a dos de esas preguntas cada vez que inicie sesión.</a:t>
            </a:r>
            <a:endParaRPr lang="en-US" sz="1500" dirty="0">
              <a:solidFill>
                <a:prstClr val="black"/>
              </a:solidFill>
              <a:cs typeface="Calibri"/>
            </a:endParaRPr>
          </a:p>
        </p:txBody>
      </p:sp>
      <p:sp>
        <p:nvSpPr>
          <p:cNvPr id="6" name="object 6"/>
          <p:cNvSpPr/>
          <p:nvPr/>
        </p:nvSpPr>
        <p:spPr>
          <a:xfrm>
            <a:off x="577318" y="1580502"/>
            <a:ext cx="1056173" cy="1031886"/>
          </a:xfrm>
          <a:prstGeom prst="rect">
            <a:avLst/>
          </a:prstGeom>
          <a:blipFill>
            <a:blip r:embed="rId2" cstate="print"/>
            <a:stretch>
              <a:fillRect/>
            </a:stretch>
          </a:blipFill>
        </p:spPr>
        <p:txBody>
          <a:bodyPr wrap="square" lIns="0" tIns="0" rIns="0" bIns="0" rtlCol="0"/>
          <a:lstStyle/>
          <a:p>
            <a:endParaRPr sz="1227"/>
          </a:p>
        </p:txBody>
      </p:sp>
      <p:sp>
        <p:nvSpPr>
          <p:cNvPr id="8" name="object 8"/>
          <p:cNvSpPr/>
          <p:nvPr/>
        </p:nvSpPr>
        <p:spPr>
          <a:xfrm>
            <a:off x="615097" y="2996834"/>
            <a:ext cx="1189337" cy="1019795"/>
          </a:xfrm>
          <a:prstGeom prst="rect">
            <a:avLst/>
          </a:prstGeom>
          <a:blipFill>
            <a:blip r:embed="rId3" cstate="print"/>
            <a:stretch>
              <a:fillRect/>
            </a:stretch>
          </a:blipFill>
        </p:spPr>
        <p:txBody>
          <a:bodyPr wrap="square" lIns="0" tIns="0" rIns="0" bIns="0" rtlCol="0"/>
          <a:lstStyle/>
          <a:p>
            <a:endParaRPr sz="1227"/>
          </a:p>
        </p:txBody>
      </p:sp>
      <p:sp>
        <p:nvSpPr>
          <p:cNvPr id="9" name="object 9"/>
          <p:cNvSpPr/>
          <p:nvPr/>
        </p:nvSpPr>
        <p:spPr>
          <a:xfrm>
            <a:off x="681679" y="4739067"/>
            <a:ext cx="1056172" cy="954789"/>
          </a:xfrm>
          <a:prstGeom prst="rect">
            <a:avLst/>
          </a:prstGeom>
          <a:blipFill>
            <a:blip r:embed="rId4" cstate="print"/>
            <a:stretch>
              <a:fillRect/>
            </a:stretch>
          </a:blipFill>
        </p:spPr>
        <p:txBody>
          <a:bodyPr wrap="square" lIns="0" tIns="0" rIns="0" bIns="0" rtlCol="0"/>
          <a:lstStyle/>
          <a:p>
            <a:endParaRPr sz="1227"/>
          </a:p>
        </p:txBody>
      </p:sp>
      <p:sp>
        <p:nvSpPr>
          <p:cNvPr id="10" name="object 10"/>
          <p:cNvSpPr txBox="1"/>
          <p:nvPr/>
        </p:nvSpPr>
        <p:spPr>
          <a:xfrm>
            <a:off x="2190940" y="4976883"/>
            <a:ext cx="6154069" cy="801793"/>
          </a:xfrm>
          <a:prstGeom prst="rect">
            <a:avLst/>
          </a:prstGeom>
        </p:spPr>
        <p:txBody>
          <a:bodyPr vert="horz" wrap="square" lIns="0" tIns="8226" rIns="0" bIns="0" rtlCol="0">
            <a:spAutoFit/>
          </a:bodyPr>
          <a:lstStyle/>
          <a:p>
            <a:pPr marL="8659" marR="3464">
              <a:lnSpc>
                <a:spcPct val="117000"/>
              </a:lnSpc>
              <a:spcBef>
                <a:spcPts val="65"/>
              </a:spcBef>
            </a:pPr>
            <a:r>
              <a:rPr lang="es-ES" sz="1500" b="1" spc="-3" dirty="0">
                <a:latin typeface="Calibri"/>
                <a:cs typeface="Calibri"/>
              </a:rPr>
              <a:t>Paso 3: </a:t>
            </a:r>
            <a:r>
              <a:rPr lang="es-ES" sz="1500" spc="-3" dirty="0">
                <a:latin typeface="Calibri"/>
                <a:cs typeface="Calibri"/>
              </a:rPr>
              <a:t>Se le pedirá que verifique toda la información que ingresó. Si es correcto, haga clic en enviar información de configuración para acceder a su cuenta.</a:t>
            </a:r>
            <a:endParaRPr sz="1500" dirty="0">
              <a:latin typeface="Calibri"/>
              <a:cs typeface="Calibri"/>
            </a:endParaRPr>
          </a:p>
        </p:txBody>
      </p:sp>
    </p:spTree>
    <p:extLst>
      <p:ext uri="{BB962C8B-B14F-4D97-AF65-F5344CB8AC3E}">
        <p14:creationId xmlns:p14="http://schemas.microsoft.com/office/powerpoint/2010/main" val="41564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a:bodyPr>
          <a:lstStyle/>
          <a:p>
            <a:r>
              <a:rPr lang="es-ES" dirty="0"/>
              <a:t>Acceda a sus beneficios en línea!</a:t>
            </a:r>
            <a:endParaRPr lang="en-US" dirty="0"/>
          </a:p>
        </p:txBody>
      </p:sp>
      <p:sp>
        <p:nvSpPr>
          <p:cNvPr id="5" name="TextBox 4"/>
          <p:cNvSpPr txBox="1"/>
          <p:nvPr/>
        </p:nvSpPr>
        <p:spPr>
          <a:xfrm>
            <a:off x="624254" y="1678982"/>
            <a:ext cx="8009792" cy="523220"/>
          </a:xfrm>
          <a:prstGeom prst="rect">
            <a:avLst/>
          </a:prstGeom>
          <a:noFill/>
        </p:spPr>
        <p:txBody>
          <a:bodyPr wrap="square" rtlCol="0">
            <a:spAutoFit/>
          </a:bodyPr>
          <a:lstStyle/>
          <a:p>
            <a:r>
              <a:rPr lang="es-ES" sz="1400" dirty="0"/>
              <a:t>¡Los empleados podrán ver el historial de reembolsos, revisar la actividad de la tarjeta de débito, enviar reclamos en línea y más!</a:t>
            </a:r>
            <a:endParaRPr lang="en-US" sz="1400" dirty="0"/>
          </a:p>
        </p:txBody>
      </p:sp>
      <p:sp>
        <p:nvSpPr>
          <p:cNvPr id="3" name="Slide Number Placeholder 2">
            <a:extLst>
              <a:ext uri="{FF2B5EF4-FFF2-40B4-BE49-F238E27FC236}">
                <a16:creationId xmlns:a16="http://schemas.microsoft.com/office/drawing/2014/main" id="{EBFDEE5E-FC42-4ED8-915E-7FC89988CB83}"/>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13</a:t>
            </a:fld>
            <a:endParaRPr lang="en-US"/>
          </a:p>
        </p:txBody>
      </p:sp>
      <p:pic>
        <p:nvPicPr>
          <p:cNvPr id="7" name="Picture 6">
            <a:extLst>
              <a:ext uri="{FF2B5EF4-FFF2-40B4-BE49-F238E27FC236}">
                <a16:creationId xmlns:a16="http://schemas.microsoft.com/office/drawing/2014/main" id="{EB70B7D6-383B-4CE4-9B60-E15A26ED3FA4}"/>
              </a:ext>
            </a:extLst>
          </p:cNvPr>
          <p:cNvPicPr>
            <a:picLocks noChangeAspect="1"/>
          </p:cNvPicPr>
          <p:nvPr/>
        </p:nvPicPr>
        <p:blipFill>
          <a:blip r:embed="rId2"/>
          <a:stretch>
            <a:fillRect/>
          </a:stretch>
        </p:blipFill>
        <p:spPr>
          <a:xfrm>
            <a:off x="753555" y="2330285"/>
            <a:ext cx="4644922" cy="3755855"/>
          </a:xfrm>
          <a:prstGeom prst="rect">
            <a:avLst/>
          </a:prstGeom>
          <a:ln w="19050">
            <a:solidFill>
              <a:schemeClr val="bg1">
                <a:lumMod val="75000"/>
              </a:schemeClr>
            </a:solidFill>
          </a:ln>
        </p:spPr>
      </p:pic>
      <p:pic>
        <p:nvPicPr>
          <p:cNvPr id="10" name="Picture 9">
            <a:extLst>
              <a:ext uri="{FF2B5EF4-FFF2-40B4-BE49-F238E27FC236}">
                <a16:creationId xmlns:a16="http://schemas.microsoft.com/office/drawing/2014/main" id="{34E87416-DBE0-4A7A-ADA3-C14AE56416BF}"/>
              </a:ext>
            </a:extLst>
          </p:cNvPr>
          <p:cNvPicPr>
            <a:picLocks noChangeAspect="1"/>
          </p:cNvPicPr>
          <p:nvPr/>
        </p:nvPicPr>
        <p:blipFill>
          <a:blip r:embed="rId3"/>
          <a:stretch>
            <a:fillRect/>
          </a:stretch>
        </p:blipFill>
        <p:spPr>
          <a:xfrm>
            <a:off x="3076016" y="2733688"/>
            <a:ext cx="3437540" cy="3578206"/>
          </a:xfrm>
          <a:prstGeom prst="rect">
            <a:avLst/>
          </a:prstGeom>
          <a:ln w="19050">
            <a:solidFill>
              <a:schemeClr val="tx2"/>
            </a:solidFill>
          </a:ln>
        </p:spPr>
      </p:pic>
      <p:pic>
        <p:nvPicPr>
          <p:cNvPr id="9" name="Picture 8">
            <a:extLst>
              <a:ext uri="{FF2B5EF4-FFF2-40B4-BE49-F238E27FC236}">
                <a16:creationId xmlns:a16="http://schemas.microsoft.com/office/drawing/2014/main" id="{18777CCA-3951-4E6B-B2D0-52D230C06084}"/>
              </a:ext>
            </a:extLst>
          </p:cNvPr>
          <p:cNvPicPr>
            <a:picLocks noChangeAspect="1"/>
          </p:cNvPicPr>
          <p:nvPr/>
        </p:nvPicPr>
        <p:blipFill>
          <a:blip r:embed="rId4"/>
          <a:stretch>
            <a:fillRect/>
          </a:stretch>
        </p:blipFill>
        <p:spPr>
          <a:xfrm>
            <a:off x="4838571" y="3313717"/>
            <a:ext cx="3481536" cy="2998177"/>
          </a:xfrm>
          <a:prstGeom prst="rect">
            <a:avLst/>
          </a:prstGeom>
          <a:ln w="19050">
            <a:solidFill>
              <a:schemeClr val="tx2"/>
            </a:solidFill>
          </a:ln>
        </p:spPr>
      </p:pic>
    </p:spTree>
    <p:extLst>
      <p:ext uri="{BB962C8B-B14F-4D97-AF65-F5344CB8AC3E}">
        <p14:creationId xmlns:p14="http://schemas.microsoft.com/office/powerpoint/2010/main" val="425602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OCA </a:t>
            </a:r>
            <a:r>
              <a:rPr lang="en-US" dirty="0" err="1"/>
              <a:t>Móvil</a:t>
            </a:r>
            <a:endParaRPr lang="en-US" dirty="0"/>
          </a:p>
        </p:txBody>
      </p:sp>
      <p:sp>
        <p:nvSpPr>
          <p:cNvPr id="3" name="TextBox 2"/>
          <p:cNvSpPr txBox="1"/>
          <p:nvPr/>
        </p:nvSpPr>
        <p:spPr>
          <a:xfrm>
            <a:off x="304799" y="1905000"/>
            <a:ext cx="5955323" cy="5109091"/>
          </a:xfrm>
          <a:prstGeom prst="rect">
            <a:avLst/>
          </a:prstGeom>
          <a:noFill/>
        </p:spPr>
        <p:txBody>
          <a:bodyPr wrap="square" rtlCol="0">
            <a:spAutoFit/>
          </a:bodyPr>
          <a:lstStyle/>
          <a:p>
            <a:r>
              <a:rPr lang="en-US" dirty="0"/>
              <a:t>¡</a:t>
            </a:r>
            <a:r>
              <a:rPr lang="en-US" dirty="0" err="1"/>
              <a:t>Descarga</a:t>
            </a:r>
            <a:r>
              <a:rPr lang="en-US" dirty="0"/>
              <a:t> “OCA Mobile” </a:t>
            </a:r>
            <a:r>
              <a:rPr lang="en-US" dirty="0" err="1"/>
              <a:t>en</a:t>
            </a:r>
            <a:r>
              <a:rPr lang="en-US" dirty="0"/>
              <a:t> Google Play o Apple Store!</a:t>
            </a:r>
          </a:p>
          <a:p>
            <a:endParaRPr lang="en-US" dirty="0"/>
          </a:p>
          <a:p>
            <a:r>
              <a:rPr lang="es-ES" sz="1400" b="1" dirty="0">
                <a:solidFill>
                  <a:srgbClr val="0070C0"/>
                </a:solidFill>
              </a:rPr>
              <a:t>OCA Mobile te permite hacer lo siguiente</a:t>
            </a:r>
            <a:r>
              <a:rPr lang="en-US" sz="1400" b="1" dirty="0">
                <a:solidFill>
                  <a:srgbClr val="0070C0"/>
                </a:solidFill>
              </a:rPr>
              <a:t>:</a:t>
            </a:r>
            <a:endParaRPr lang="en-US" sz="1200" b="1" dirty="0"/>
          </a:p>
          <a:p>
            <a:pPr marL="171450" indent="-171450">
              <a:buFont typeface="Arial" panose="020B0604020202020204" pitchFamily="34" charset="0"/>
              <a:buChar char="•"/>
            </a:pPr>
            <a:r>
              <a:rPr lang="es-ES" sz="1200" dirty="0"/>
              <a:t>Pregúntele a Emma, ​​la primera asistente inteligente activada por voz de la industria de CDH, que brinda respuestas a preguntas sobre cuentas de beneficios</a:t>
            </a:r>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Ver los saldos de cuentas y el historial de transacciones</a:t>
            </a:r>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Envíe reclamaciones y cargue la documentación de recibo de respaldo a través de la cámara</a:t>
            </a:r>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Muestre las notificaciones de recibos, reclamos manuales y cartas de reembolso como mensajes emergentes que solicitan a los consumidores que tomen las medidas necesarias de inmediato.</a:t>
            </a:r>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Reciba y vea alertas en tiempo real y comunicaciones importantes relacionadas con la cuenta.</a:t>
            </a:r>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Realizar actualizaciones administrativas a la información del perfil.</a:t>
            </a:r>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Gestionar ajustes de comunicación y reembolso.</a:t>
            </a:r>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Acceso seguro e innovador que incluye la capacidad de aprovechar la tecnología de identificación táctil del teléfono inteligente para acceder de forma fácil y segura a la aplicación sin tener que escribir las credenciales de inicio de sesión</a:t>
            </a:r>
            <a:endParaRPr lang="en-US" dirty="0"/>
          </a:p>
        </p:txBody>
      </p:sp>
      <p:pic>
        <p:nvPicPr>
          <p:cNvPr id="5" name="Picture 4">
            <a:extLst>
              <a:ext uri="{FF2B5EF4-FFF2-40B4-BE49-F238E27FC236}">
                <a16:creationId xmlns:a16="http://schemas.microsoft.com/office/drawing/2014/main" id="{5C3E24B8-1BDD-4E26-BC4D-4D4FAD82A1CB}"/>
              </a:ext>
            </a:extLst>
          </p:cNvPr>
          <p:cNvPicPr>
            <a:picLocks noChangeAspect="1"/>
          </p:cNvPicPr>
          <p:nvPr/>
        </p:nvPicPr>
        <p:blipFill>
          <a:blip r:embed="rId2"/>
          <a:stretch>
            <a:fillRect/>
          </a:stretch>
        </p:blipFill>
        <p:spPr>
          <a:xfrm>
            <a:off x="6457354" y="1875195"/>
            <a:ext cx="2124784" cy="4184789"/>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6A583180-BDA0-47FF-A008-63282EF2C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577" y="100860"/>
            <a:ext cx="1065723" cy="978632"/>
          </a:xfrm>
          <a:prstGeom prst="rect">
            <a:avLst/>
          </a:prstGeom>
        </p:spPr>
      </p:pic>
    </p:spTree>
    <p:extLst>
      <p:ext uri="{BB962C8B-B14F-4D97-AF65-F5344CB8AC3E}">
        <p14:creationId xmlns:p14="http://schemas.microsoft.com/office/powerpoint/2010/main" val="40111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Preguntas</a:t>
            </a:r>
            <a:r>
              <a:rPr lang="en-US" dirty="0"/>
              <a:t>?</a:t>
            </a:r>
          </a:p>
        </p:txBody>
      </p:sp>
      <p:sp>
        <p:nvSpPr>
          <p:cNvPr id="4" name="TextBox 3"/>
          <p:cNvSpPr txBox="1"/>
          <p:nvPr/>
        </p:nvSpPr>
        <p:spPr>
          <a:xfrm>
            <a:off x="495300" y="2057400"/>
            <a:ext cx="8382000" cy="4616648"/>
          </a:xfrm>
          <a:prstGeom prst="rect">
            <a:avLst/>
          </a:prstGeom>
          <a:noFill/>
        </p:spPr>
        <p:txBody>
          <a:bodyPr wrap="square" rtlCol="0">
            <a:spAutoFit/>
          </a:bodyPr>
          <a:lstStyle/>
          <a:p>
            <a:r>
              <a:rPr lang="es-ES" dirty="0"/>
              <a:t>Nos deben contactar siempre que surjan preguntas sobre el procesamiento de reclamos, cómo presentar reclamos, cómo funciona su plan de beneficios o cómo relacionarse con sus planes de seguro existentes, tarjetas de débito, portal de acceso web, ClaimsExpress o solo preguntas de orientación / conocimiento general.</a:t>
            </a:r>
            <a:endParaRPr lang="en-US" sz="1400" b="1" dirty="0"/>
          </a:p>
          <a:p>
            <a:r>
              <a:rPr lang="es-ES" sz="2800" dirty="0">
                <a:solidFill>
                  <a:srgbClr val="FF0000"/>
                </a:solidFill>
              </a:rPr>
              <a:t>Información de contacto de OCA</a:t>
            </a:r>
            <a:r>
              <a:rPr lang="en-US" sz="2800" dirty="0">
                <a:solidFill>
                  <a:srgbClr val="FF0000"/>
                </a:solidFill>
              </a:rPr>
              <a:t>:</a:t>
            </a:r>
          </a:p>
          <a:p>
            <a:endParaRPr lang="en-US" sz="1400" dirty="0"/>
          </a:p>
          <a:p>
            <a:pPr lvl="0"/>
            <a:r>
              <a:rPr lang="en-US" sz="1400" b="1" dirty="0" err="1"/>
              <a:t>Número</a:t>
            </a:r>
            <a:r>
              <a:rPr lang="en-US" sz="1400" b="1" dirty="0"/>
              <a:t> de </a:t>
            </a:r>
            <a:r>
              <a:rPr lang="en-US" sz="1400" b="1" dirty="0" err="1"/>
              <a:t>teléfono</a:t>
            </a:r>
            <a:r>
              <a:rPr lang="en-US" sz="1400" dirty="0"/>
              <a:t>: 609-514-0777 or </a:t>
            </a:r>
            <a:r>
              <a:rPr lang="en-US" sz="1400" dirty="0" err="1"/>
              <a:t>Llamada</a:t>
            </a:r>
            <a:r>
              <a:rPr lang="en-US" sz="1400" dirty="0"/>
              <a:t> </a:t>
            </a:r>
            <a:r>
              <a:rPr lang="en-US" sz="1400" dirty="0" err="1"/>
              <a:t>gratuita</a:t>
            </a:r>
            <a:r>
              <a:rPr lang="en-US" sz="1400" dirty="0"/>
              <a:t> </a:t>
            </a:r>
            <a:r>
              <a:rPr lang="en-US" sz="1400" dirty="0" err="1"/>
              <a:t>en</a:t>
            </a:r>
            <a:r>
              <a:rPr lang="en-US" sz="1400" dirty="0"/>
              <a:t> 1-855-OCA-0777</a:t>
            </a:r>
          </a:p>
          <a:p>
            <a:r>
              <a:rPr lang="en-US" sz="1400" dirty="0"/>
              <a:t> </a:t>
            </a:r>
          </a:p>
          <a:p>
            <a:pPr lvl="0"/>
            <a:r>
              <a:rPr lang="en-US" sz="1400" b="1" dirty="0" err="1"/>
              <a:t>Número</a:t>
            </a:r>
            <a:r>
              <a:rPr lang="en-US" sz="1400" b="1" dirty="0"/>
              <a:t> de fax: </a:t>
            </a:r>
            <a:r>
              <a:rPr lang="en-US" sz="1400" dirty="0"/>
              <a:t>609-514-2778</a:t>
            </a:r>
          </a:p>
          <a:p>
            <a:r>
              <a:rPr lang="en-US" sz="1400" dirty="0"/>
              <a:t> </a:t>
            </a:r>
          </a:p>
          <a:p>
            <a:pPr lvl="0"/>
            <a:r>
              <a:rPr lang="en-US" sz="1400" b="1" dirty="0" err="1"/>
              <a:t>Correos</a:t>
            </a:r>
            <a:r>
              <a:rPr lang="en-US" sz="1400" b="1" dirty="0"/>
              <a:t> </a:t>
            </a:r>
            <a:r>
              <a:rPr lang="en-US" sz="1400" b="1" dirty="0" err="1"/>
              <a:t>electronicos</a:t>
            </a:r>
            <a:r>
              <a:rPr lang="en-US" sz="1400" b="1" dirty="0"/>
              <a:t>: </a:t>
            </a:r>
          </a:p>
          <a:p>
            <a:pPr lvl="0"/>
            <a:endParaRPr lang="en-US" sz="1400" b="1" dirty="0">
              <a:solidFill>
                <a:srgbClr val="0070C0"/>
              </a:solidFill>
            </a:endParaRPr>
          </a:p>
          <a:p>
            <a:pPr fontAlgn="base"/>
            <a:r>
              <a:rPr lang="en-US" sz="1200" b="1" dirty="0">
                <a:solidFill>
                  <a:srgbClr val="0070C0"/>
                </a:solidFill>
              </a:rPr>
              <a:t>Service@oca125.com</a:t>
            </a:r>
            <a:r>
              <a:rPr lang="en-US" sz="1200" dirty="0"/>
              <a:t> </a:t>
            </a:r>
            <a:r>
              <a:rPr lang="en-US" sz="1200" b="1" dirty="0"/>
              <a:t>(</a:t>
            </a:r>
            <a:r>
              <a:rPr lang="en-US" sz="1200" b="1" dirty="0" err="1"/>
              <a:t>Preguntas</a:t>
            </a:r>
            <a:r>
              <a:rPr lang="en-US" sz="1200" b="1" dirty="0"/>
              <a:t> / </a:t>
            </a:r>
            <a:r>
              <a:rPr lang="en-US" sz="1200" b="1" dirty="0" err="1"/>
              <a:t>Consultas</a:t>
            </a:r>
            <a:r>
              <a:rPr lang="en-US" sz="1200" b="1" dirty="0"/>
              <a:t>) – </a:t>
            </a:r>
            <a:r>
              <a:rPr lang="es-ES" sz="1200" dirty="0"/>
              <a:t>Cualquier pregunta o consulta relacionada con su historial de reclamos, actividad de la tarjeta, saldos, etc., envíe un correo electrónico al servicio de atención al cliente de OCA.</a:t>
            </a:r>
            <a:endParaRPr lang="en-US" sz="1200" dirty="0"/>
          </a:p>
          <a:p>
            <a:pPr fontAlgn="base"/>
            <a:endParaRPr lang="en-US" sz="1200" b="1" dirty="0"/>
          </a:p>
          <a:p>
            <a:pPr fontAlgn="base"/>
            <a:r>
              <a:rPr lang="en-US" sz="1200" b="1" dirty="0">
                <a:solidFill>
                  <a:srgbClr val="0070C0"/>
                </a:solidFill>
              </a:rPr>
              <a:t>claims@oca125.com</a:t>
            </a:r>
            <a:r>
              <a:rPr lang="en-US" sz="1200" b="1" dirty="0"/>
              <a:t> (</a:t>
            </a:r>
            <a:r>
              <a:rPr lang="en-US" sz="1200" b="1" dirty="0" err="1"/>
              <a:t>Procesamiento</a:t>
            </a:r>
            <a:r>
              <a:rPr lang="en-US" sz="1200" b="1" dirty="0"/>
              <a:t> de </a:t>
            </a:r>
            <a:r>
              <a:rPr lang="en-US" sz="1200" b="1" dirty="0" err="1"/>
              <a:t>reclamaciones</a:t>
            </a:r>
            <a:r>
              <a:rPr lang="en-US" sz="1200" b="1" dirty="0"/>
              <a:t>)</a:t>
            </a:r>
            <a:r>
              <a:rPr lang="en-US" sz="1200" dirty="0"/>
              <a:t> </a:t>
            </a:r>
            <a:r>
              <a:rPr lang="en-US" sz="1200" b="1" dirty="0"/>
              <a:t>– </a:t>
            </a:r>
            <a:r>
              <a:rPr lang="es-ES" sz="1200" dirty="0"/>
              <a:t>Para los participantes que elijan enviar un correo electrónico, en lugar de enviar por fax o utilizar el portal web en línea o los métodos de aplicación móvil para enviar reclamos.</a:t>
            </a:r>
            <a:endParaRPr lang="en-US" sz="1200" dirty="0"/>
          </a:p>
          <a:p>
            <a:r>
              <a:rPr lang="en-US" dirty="0"/>
              <a:t> </a:t>
            </a:r>
          </a:p>
          <a:p>
            <a:r>
              <a:rPr lang="en-US" dirty="0"/>
              <a:t> </a:t>
            </a:r>
          </a:p>
        </p:txBody>
      </p:sp>
      <p:pic>
        <p:nvPicPr>
          <p:cNvPr id="6" name="Picture 5">
            <a:extLst>
              <a:ext uri="{FF2B5EF4-FFF2-40B4-BE49-F238E27FC236}">
                <a16:creationId xmlns:a16="http://schemas.microsoft.com/office/drawing/2014/main" id="{97D8C15F-CD93-4089-B4ED-B73FA4B5D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664" y="419489"/>
            <a:ext cx="3297785" cy="608822"/>
          </a:xfrm>
          <a:prstGeom prst="rect">
            <a:avLst/>
          </a:prstGeom>
        </p:spPr>
      </p:pic>
      <p:sp>
        <p:nvSpPr>
          <p:cNvPr id="3" name="Slide Number Placeholder 2">
            <a:extLst>
              <a:ext uri="{FF2B5EF4-FFF2-40B4-BE49-F238E27FC236}">
                <a16:creationId xmlns:a16="http://schemas.microsoft.com/office/drawing/2014/main" id="{56BDA870-CFDE-4227-860C-BD5E54E56689}"/>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15</a:t>
            </a:fld>
            <a:endParaRPr lang="en-US"/>
          </a:p>
        </p:txBody>
      </p:sp>
    </p:spTree>
    <p:extLst>
      <p:ext uri="{BB962C8B-B14F-4D97-AF65-F5344CB8AC3E}">
        <p14:creationId xmlns:p14="http://schemas.microsoft.com/office/powerpoint/2010/main" val="273699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fontScale="90000"/>
          </a:bodyPr>
          <a:lstStyle/>
          <a:p>
            <a:r>
              <a:rPr lang="es-ES" dirty="0"/>
              <a:t>Acuerdo de reembolso de salud (HRA)</a:t>
            </a:r>
            <a:endParaRPr lang="en-US" dirty="0"/>
          </a:p>
        </p:txBody>
      </p:sp>
      <p:sp>
        <p:nvSpPr>
          <p:cNvPr id="4" name="Text Box 2"/>
          <p:cNvSpPr txBox="1">
            <a:spLocks noChangeArrowheads="1"/>
          </p:cNvSpPr>
          <p:nvPr/>
        </p:nvSpPr>
        <p:spPr bwMode="auto">
          <a:xfrm>
            <a:off x="228600" y="1752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s-ES" sz="2400" dirty="0">
                <a:solidFill>
                  <a:schemeClr val="accent2"/>
                </a:solidFill>
                <a:latin typeface="Calibri Light" panose="020F0302020204030204" pitchFamily="34" charset="0"/>
              </a:rPr>
              <a:t>Un Acuerdo de Reembolso de Salud (HRA) es un acuerdo financiado por el empleador que reembolsa a los empleados y dependientes (si corresponde) por ciertos gastos de atención médica sin impuestos.</a:t>
            </a:r>
            <a:endParaRPr lang="en-US" sz="1600" dirty="0"/>
          </a:p>
          <a:p>
            <a:pPr lvl="0"/>
            <a:r>
              <a:rPr lang="en-US" sz="2400" b="1" dirty="0" err="1">
                <a:solidFill>
                  <a:srgbClr val="0070C0"/>
                </a:solidFill>
                <a:latin typeface="Calibri Light" panose="020F0302020204030204" pitchFamily="34" charset="0"/>
              </a:rPr>
              <a:t>Términos</a:t>
            </a:r>
            <a:r>
              <a:rPr lang="en-US" sz="2400" b="1" dirty="0">
                <a:solidFill>
                  <a:srgbClr val="0070C0"/>
                </a:solidFill>
                <a:latin typeface="Calibri Light" panose="020F0302020204030204" pitchFamily="34" charset="0"/>
              </a:rPr>
              <a:t> </a:t>
            </a:r>
            <a:r>
              <a:rPr lang="en-US" sz="2400" b="1" dirty="0" err="1">
                <a:solidFill>
                  <a:srgbClr val="0070C0"/>
                </a:solidFill>
                <a:latin typeface="Calibri Light" panose="020F0302020204030204" pitchFamily="34" charset="0"/>
              </a:rPr>
              <a:t>útiles</a:t>
            </a:r>
            <a:r>
              <a:rPr lang="en-US" sz="2400" b="1" dirty="0">
                <a:solidFill>
                  <a:srgbClr val="0070C0"/>
                </a:solidFill>
                <a:latin typeface="Calibri Light" panose="020F0302020204030204" pitchFamily="34" charset="0"/>
              </a:rPr>
              <a:t> para recorder…</a:t>
            </a:r>
            <a:endParaRPr lang="en-US" sz="1400" b="1" dirty="0">
              <a:latin typeface="Calibri Light" panose="020F0302020204030204" pitchFamily="34" charset="0"/>
            </a:endParaRPr>
          </a:p>
          <a:p>
            <a:pPr marL="171450" lvl="0" indent="-171450" algn="just">
              <a:buFont typeface="Arial" panose="020B0604020202020204" pitchFamily="34" charset="0"/>
              <a:buChar char="•"/>
            </a:pPr>
            <a:r>
              <a:rPr lang="es-ES" sz="1600" b="1" dirty="0">
                <a:latin typeface="Calibri Light" panose="020F0302020204030204" pitchFamily="34" charset="0"/>
              </a:rPr>
              <a:t>Acuerdo de reembolso de salud (HRA): </a:t>
            </a:r>
            <a:r>
              <a:rPr lang="es-ES" sz="1600" dirty="0">
                <a:latin typeface="Calibri Light" panose="020F0302020204030204" pitchFamily="34" charset="0"/>
              </a:rPr>
              <a:t>es un beneficio de reembolso antes de impuestos que le reembolsará ciertos gastos médicos de su bolsillo. La HRA es financiada por su empleador!</a:t>
            </a:r>
          </a:p>
          <a:p>
            <a:pPr lvl="0" algn="just"/>
            <a:endParaRPr lang="en-US" sz="1600" dirty="0">
              <a:latin typeface="Calibri Light" panose="020F0302020204030204" pitchFamily="34" charset="0"/>
            </a:endParaRPr>
          </a:p>
          <a:p>
            <a:pPr marL="171450" lvl="0" indent="-171450" algn="just">
              <a:buFont typeface="Arial" panose="020B0604020202020204" pitchFamily="34" charset="0"/>
              <a:buChar char="•"/>
            </a:pPr>
            <a:r>
              <a:rPr lang="es-ES" sz="1600" b="1" dirty="0">
                <a:latin typeface="Calibri Light" panose="020F0302020204030204" pitchFamily="34" charset="0"/>
              </a:rPr>
              <a:t>Explicación de beneficios (EOB): </a:t>
            </a:r>
            <a:r>
              <a:rPr lang="es-ES" sz="1600" dirty="0">
                <a:latin typeface="Calibri Light" panose="020F0302020204030204" pitchFamily="34" charset="0"/>
              </a:rPr>
              <a:t>Una EOB no es una factura. Es una declaración enviada por una compañía de seguros de salud a las personas cubiertas que explica qué tratamientos y / o servicios médicos permitió el plan de seguro, además de identificar lo que el paciente debe al médico. Los empleados deben enviar la EOB a OCA para que se les reembolse.</a:t>
            </a:r>
            <a:endParaRPr lang="en-US" sz="1600" dirty="0">
              <a:latin typeface="Calibri Light" panose="020F0302020204030204" pitchFamily="34" charset="0"/>
            </a:endParaRPr>
          </a:p>
          <a:p>
            <a:pPr marL="171450" indent="-171450" algn="just">
              <a:buFont typeface="Arial" panose="020B0604020202020204" pitchFamily="34" charset="0"/>
              <a:buChar char="•"/>
            </a:pPr>
            <a:endParaRPr lang="en-US" sz="1600" b="1" dirty="0">
              <a:latin typeface="Calibri Light" panose="020F0302020204030204" pitchFamily="34" charset="0"/>
            </a:endParaRPr>
          </a:p>
          <a:p>
            <a:pPr marL="171450" indent="-171450" algn="just">
              <a:buFont typeface="Arial" panose="020B0604020202020204" pitchFamily="34" charset="0"/>
              <a:buChar char="•"/>
            </a:pPr>
            <a:r>
              <a:rPr lang="es-ES" sz="1600" b="1" dirty="0">
                <a:latin typeface="Calibri Light" panose="020F0302020204030204" pitchFamily="34" charset="0"/>
              </a:rPr>
              <a:t>Formulario de reclamo: </a:t>
            </a:r>
            <a:r>
              <a:rPr lang="es-ES" sz="1600" dirty="0">
                <a:latin typeface="Calibri Light" panose="020F0302020204030204" pitchFamily="34" charset="0"/>
              </a:rPr>
              <a:t>Los empleados deben completar un formulario de Reclamo HRA para que se les reembolse. El formulario de reclamación de OCA se puede hacer en papel, en línea o a través de nuestra aplicación móvil.</a:t>
            </a:r>
            <a:endParaRPr lang="en-US" sz="1600" dirty="0">
              <a:latin typeface="Calibri Light" panose="020F0302020204030204" pitchFamily="34" charset="0"/>
            </a:endParaRPr>
          </a:p>
          <a:p>
            <a:endParaRPr lang="en-US" sz="1200" dirty="0">
              <a:latin typeface="Calibri Light" panose="020F0302020204030204" pitchFamily="34" charset="0"/>
            </a:endParaRPr>
          </a:p>
        </p:txBody>
      </p:sp>
      <p:sp>
        <p:nvSpPr>
          <p:cNvPr id="3" name="Slide Number Placeholder 2">
            <a:extLst>
              <a:ext uri="{FF2B5EF4-FFF2-40B4-BE49-F238E27FC236}">
                <a16:creationId xmlns:a16="http://schemas.microsoft.com/office/drawing/2014/main" id="{5D830357-0F43-47E7-8473-868C0F9A004C}"/>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2</a:t>
            </a:fld>
            <a:endParaRPr lang="en-US"/>
          </a:p>
        </p:txBody>
      </p:sp>
    </p:spTree>
    <p:extLst>
      <p:ext uri="{BB962C8B-B14F-4D97-AF65-F5344CB8AC3E}">
        <p14:creationId xmlns:p14="http://schemas.microsoft.com/office/powerpoint/2010/main" val="221873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a:bodyPr>
          <a:lstStyle/>
          <a:p>
            <a:r>
              <a:rPr lang="es-ES" dirty="0"/>
              <a:t>Cómo funciona su beneficio HRA ...</a:t>
            </a:r>
            <a:endParaRPr lang="en-US" dirty="0"/>
          </a:p>
        </p:txBody>
      </p:sp>
      <p:sp>
        <p:nvSpPr>
          <p:cNvPr id="4" name="Content Placeholder 2"/>
          <p:cNvSpPr txBox="1">
            <a:spLocks/>
          </p:cNvSpPr>
          <p:nvPr/>
        </p:nvSpPr>
        <p:spPr>
          <a:xfrm>
            <a:off x="293914" y="1828800"/>
            <a:ext cx="8229600" cy="49530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s-ES" sz="2000" dirty="0"/>
              <a:t>HRA reembolsará los siguientes gastos de </a:t>
            </a:r>
            <a:r>
              <a:rPr lang="es-ES" sz="2000" dirty="0" err="1"/>
              <a:t>Horizon</a:t>
            </a:r>
            <a:r>
              <a:rPr lang="es-ES" sz="2000" dirty="0"/>
              <a:t> OMNIA</a:t>
            </a:r>
            <a:r>
              <a:rPr lang="en-US" sz="2000" dirty="0"/>
              <a:t>:</a:t>
            </a:r>
          </a:p>
          <a:p>
            <a:pPr lvl="1"/>
            <a:endParaRPr lang="en-US" sz="1600" dirty="0"/>
          </a:p>
          <a:p>
            <a:pPr lvl="2"/>
            <a:r>
              <a:rPr lang="es-ES" sz="1600" b="1" dirty="0"/>
              <a:t>Gastos aplicados a su deducible</a:t>
            </a:r>
          </a:p>
          <a:p>
            <a:pPr lvl="2"/>
            <a:r>
              <a:rPr lang="en-US" sz="1600" b="1" dirty="0" err="1"/>
              <a:t>Todos</a:t>
            </a:r>
            <a:r>
              <a:rPr lang="en-US" sz="1600" b="1" dirty="0"/>
              <a:t> </a:t>
            </a:r>
            <a:r>
              <a:rPr lang="en-US" sz="1600" b="1" dirty="0" err="1"/>
              <a:t>copago</a:t>
            </a:r>
            <a:endParaRPr lang="en-US" sz="1600" b="1" dirty="0"/>
          </a:p>
          <a:p>
            <a:pPr lvl="2"/>
            <a:r>
              <a:rPr lang="en-US" sz="1600" b="1" dirty="0" err="1"/>
              <a:t>Coseguro</a:t>
            </a:r>
            <a:r>
              <a:rPr lang="en-US" sz="1600" b="1" dirty="0"/>
              <a:t>  </a:t>
            </a:r>
          </a:p>
          <a:p>
            <a:pPr marL="685800" lvl="2" indent="0">
              <a:buNone/>
            </a:pPr>
            <a:endParaRPr lang="en-US" sz="1600" b="1" dirty="0"/>
          </a:p>
          <a:p>
            <a:pPr lvl="1"/>
            <a:r>
              <a:rPr lang="es-ES" sz="1600" dirty="0">
                <a:solidFill>
                  <a:srgbClr val="FF0000"/>
                </a:solidFill>
              </a:rPr>
              <a:t>La HRA reembolsará hasta $XXX por cobertura individual y $X,XXX para empleados con cobertura de dependientes.</a:t>
            </a:r>
          </a:p>
          <a:p>
            <a:pPr marL="365760" lvl="1" indent="0">
              <a:buNone/>
            </a:pPr>
            <a:endParaRPr lang="en-US" sz="1600" dirty="0"/>
          </a:p>
          <a:p>
            <a:pPr lvl="1" algn="just"/>
            <a:r>
              <a:rPr lang="es-ES" sz="1600" dirty="0"/>
              <a:t>El plan HRA se ejecuta en el año calendario (del 1 de enero al 31 de diciembre) y al final del año del plan tiene un período de 90 días agotado. Esto le permitirá presentar los reclamos de los años de su plan actual más allá de la fecha límite hasta el 30 de marzo. Cualquier reclamación recibida después de esta fecha no es elegible para reembolso.</a:t>
            </a:r>
            <a:endParaRPr lang="en-US" sz="1700" dirty="0"/>
          </a:p>
        </p:txBody>
      </p:sp>
      <p:sp>
        <p:nvSpPr>
          <p:cNvPr id="3" name="Slide Number Placeholder 2">
            <a:extLst>
              <a:ext uri="{FF2B5EF4-FFF2-40B4-BE49-F238E27FC236}">
                <a16:creationId xmlns:a16="http://schemas.microsoft.com/office/drawing/2014/main" id="{819C47AD-A10C-4857-BE6E-77FC9A67FD55}"/>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3</a:t>
            </a:fld>
            <a:endParaRPr lang="en-US"/>
          </a:p>
        </p:txBody>
      </p:sp>
    </p:spTree>
    <p:extLst>
      <p:ext uri="{BB962C8B-B14F-4D97-AF65-F5344CB8AC3E}">
        <p14:creationId xmlns:p14="http://schemas.microsoft.com/office/powerpoint/2010/main" val="373913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a:bodyPr>
          <a:lstStyle/>
          <a:p>
            <a:r>
              <a:rPr lang="en-US" sz="3600" dirty="0"/>
              <a:t>Introducing OCA’s ClaimsExpress</a:t>
            </a:r>
            <a:r>
              <a:rPr lang="en-US" sz="1000" dirty="0"/>
              <a:t>™</a:t>
            </a:r>
            <a:r>
              <a:rPr lang="en-US" sz="4800" dirty="0"/>
              <a:t>!</a:t>
            </a:r>
          </a:p>
        </p:txBody>
      </p:sp>
      <p:sp>
        <p:nvSpPr>
          <p:cNvPr id="4" name="Rectangle 3"/>
          <p:cNvSpPr/>
          <p:nvPr/>
        </p:nvSpPr>
        <p:spPr>
          <a:xfrm>
            <a:off x="7239000" y="3048000"/>
            <a:ext cx="152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991" y="1981200"/>
            <a:ext cx="8826745" cy="3980577"/>
          </a:xfrm>
          <a:prstGeom prst="rect">
            <a:avLst/>
          </a:prstGeom>
        </p:spPr>
        <p:txBody>
          <a:bodyPr wrap="square">
            <a:spAutoFit/>
          </a:bodyPr>
          <a:lstStyle/>
          <a:p>
            <a:pPr lvl="1" algn="just" fontAlgn="base">
              <a:spcBef>
                <a:spcPct val="0"/>
              </a:spcBef>
              <a:spcAft>
                <a:spcPts val="1000"/>
              </a:spcAft>
              <a:buClr>
                <a:srgbClr val="F79646"/>
              </a:buClr>
            </a:pPr>
            <a:r>
              <a:rPr lang="en-US" b="1" dirty="0">
                <a:solidFill>
                  <a:schemeClr val="accent2"/>
                </a:solidFill>
              </a:rPr>
              <a:t>Que es ClaimsExpress ™? </a:t>
            </a:r>
          </a:p>
          <a:p>
            <a:pPr marL="742950" lvl="1" indent="-285750" algn="just" fontAlgn="base">
              <a:spcBef>
                <a:spcPct val="0"/>
              </a:spcBef>
              <a:spcAft>
                <a:spcPts val="1000"/>
              </a:spcAft>
              <a:buClr>
                <a:srgbClr val="F79646"/>
              </a:buClr>
              <a:buFont typeface="Arial" panose="020B0604020202020204" pitchFamily="34" charset="0"/>
              <a:buChar char="•"/>
            </a:pPr>
            <a:r>
              <a:rPr lang="es-ES" dirty="0"/>
              <a:t>¡ClaimsExpress ™ automatiza la experiencia de presentación de reclamaciones de los empleados mediante el enlace al portal de su compañía de seguros! Una vez que las cuentas están vinculadas, ClaimsExpress ™ recuperará automáticamente cualquier nueva EOB emitida por la compañía de seguros. Esto puede reducir significativamente o incluso eliminar la necesidad de presentar documentos para obtener un reembolso de su beneficio HRA.</a:t>
            </a:r>
            <a:r>
              <a:rPr lang="en-US" dirty="0"/>
              <a:t> </a:t>
            </a:r>
          </a:p>
          <a:p>
            <a:pPr lvl="1" algn="just"/>
            <a:r>
              <a:rPr lang="es-ES" b="1" dirty="0">
                <a:solidFill>
                  <a:schemeClr val="accent2"/>
                </a:solidFill>
              </a:rPr>
              <a:t>¿Los empleados están inscritos automáticamente en ClaimsExpress</a:t>
            </a:r>
            <a:r>
              <a:rPr lang="en-US" b="1" dirty="0">
                <a:solidFill>
                  <a:schemeClr val="accent2"/>
                </a:solidFill>
              </a:rPr>
              <a:t>™? </a:t>
            </a:r>
            <a:endParaRPr lang="en-US" dirty="0">
              <a:solidFill>
                <a:schemeClr val="accent2"/>
              </a:solidFill>
            </a:endParaRPr>
          </a:p>
          <a:p>
            <a:pPr lvl="1" algn="just"/>
            <a:endParaRPr lang="en-US" dirty="0">
              <a:solidFill>
                <a:schemeClr val="accent2"/>
              </a:solidFill>
            </a:endParaRPr>
          </a:p>
          <a:p>
            <a:pPr marL="742950" lvl="1" indent="-285750" algn="just">
              <a:buFont typeface="Arial" panose="020B0604020202020204" pitchFamily="34" charset="0"/>
              <a:buChar char="•"/>
            </a:pPr>
            <a:r>
              <a:rPr lang="es-ES" dirty="0"/>
              <a:t>No. ClaimsExpress ™ es un servicio voluntario. Los empleados deben registrarse en ClaimsExpress ™. Si el empleado no está registrado, entonces se requerirá que los empleados presenten todos los reclamos para reembolso.</a:t>
            </a:r>
            <a:r>
              <a:rPr lang="en-US" dirty="0"/>
              <a:t> </a:t>
            </a:r>
          </a:p>
          <a:p>
            <a:pPr lvl="1" fontAlgn="base">
              <a:spcBef>
                <a:spcPct val="0"/>
              </a:spcBef>
              <a:spcAft>
                <a:spcPts val="1000"/>
              </a:spcAft>
              <a:buClr>
                <a:srgbClr val="F79646"/>
              </a:buClr>
              <a:buFont typeface="Arial" pitchFamily="34" charset="0"/>
              <a:buChar char="•"/>
            </a:pPr>
            <a:endParaRPr lang="en-US" sz="2000" dirty="0">
              <a:cs typeface="Arial" pitchFamily="34" charset="0"/>
            </a:endParaRPr>
          </a:p>
        </p:txBody>
      </p:sp>
      <p:pic>
        <p:nvPicPr>
          <p:cNvPr id="7" name="Content Placeholder 3" descr="claimsexpressFINAL LOGO.PNG"/>
          <p:cNvPicPr>
            <a:picLocks noChangeAspect="1"/>
          </p:cNvPicPr>
          <p:nvPr/>
        </p:nvPicPr>
        <p:blipFill>
          <a:blip r:embed="rId2" cstate="print"/>
          <a:stretch>
            <a:fillRect/>
          </a:stretch>
        </p:blipFill>
        <p:spPr>
          <a:xfrm>
            <a:off x="3623569" y="474134"/>
            <a:ext cx="3345475" cy="660454"/>
          </a:xfrm>
          <a:prstGeom prst="rect">
            <a:avLst/>
          </a:prstGeom>
        </p:spPr>
      </p:pic>
      <p:sp>
        <p:nvSpPr>
          <p:cNvPr id="3" name="Slide Number Placeholder 2">
            <a:extLst>
              <a:ext uri="{FF2B5EF4-FFF2-40B4-BE49-F238E27FC236}">
                <a16:creationId xmlns:a16="http://schemas.microsoft.com/office/drawing/2014/main" id="{037D32A8-9F35-4B32-BC8F-B2EB3A700FC0}"/>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4</a:t>
            </a:fld>
            <a:endParaRPr lang="en-US"/>
          </a:p>
        </p:txBody>
      </p:sp>
    </p:spTree>
    <p:extLst>
      <p:ext uri="{BB962C8B-B14F-4D97-AF65-F5344CB8AC3E}">
        <p14:creationId xmlns:p14="http://schemas.microsoft.com/office/powerpoint/2010/main" val="183131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n-US" sz="4800" dirty="0"/>
              <a:t>Setting up </a:t>
            </a:r>
            <a:r>
              <a:rPr lang="en-US" sz="4800" dirty="0">
                <a:latin typeface="Calibri" panose="020F0502020204030204" pitchFamily="34" charset="0"/>
                <a:ea typeface="Times New Roman" panose="02020603050405020304" pitchFamily="18" charset="0"/>
              </a:rPr>
              <a:t>ClaimsExpress™ </a:t>
            </a:r>
            <a:endParaRPr lang="en-US" sz="4800" dirty="0"/>
          </a:p>
        </p:txBody>
      </p:sp>
      <p:sp>
        <p:nvSpPr>
          <p:cNvPr id="4" name="Rectangle 3"/>
          <p:cNvSpPr/>
          <p:nvPr/>
        </p:nvSpPr>
        <p:spPr>
          <a:xfrm>
            <a:off x="7239000" y="3048000"/>
            <a:ext cx="152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7" name="Content Placeholder 3" descr="claimsexpressFINAL LOGO.PNG"/>
          <p:cNvPicPr>
            <a:picLocks noChangeAspect="1"/>
          </p:cNvPicPr>
          <p:nvPr/>
        </p:nvPicPr>
        <p:blipFill>
          <a:blip r:embed="rId2" cstate="print"/>
          <a:stretch>
            <a:fillRect/>
          </a:stretch>
        </p:blipFill>
        <p:spPr>
          <a:xfrm>
            <a:off x="7137961" y="152400"/>
            <a:ext cx="1866216" cy="368423"/>
          </a:xfrm>
          <a:prstGeom prst="rect">
            <a:avLst/>
          </a:prstGeom>
        </p:spPr>
      </p:pic>
      <p:pic>
        <p:nvPicPr>
          <p:cNvPr id="1026" name="Picture 2" descr="http://www.moneytldr.com/img/Travel_Icons_Large_03.png">
            <a:extLst>
              <a:ext uri="{FF2B5EF4-FFF2-40B4-BE49-F238E27FC236}">
                <a16:creationId xmlns:a16="http://schemas.microsoft.com/office/drawing/2014/main" id="{DD0BE251-876C-4220-B08D-15D26947E182}"/>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39591" y="1793154"/>
            <a:ext cx="814265" cy="63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ttps://www.symplicity.com/assets/icon_-_Product_Features_-_Computer_Interface.png">
            <a:extLst>
              <a:ext uri="{FF2B5EF4-FFF2-40B4-BE49-F238E27FC236}">
                <a16:creationId xmlns:a16="http://schemas.microsoft.com/office/drawing/2014/main" id="{229D1C42-9DF9-46C5-BF4A-E4AC6506EFD6}"/>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98080" y="2961047"/>
            <a:ext cx="805752" cy="80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F437CF90-0862-4411-8310-792AD7FA74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868" y="4188423"/>
            <a:ext cx="746299" cy="58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a:extLst>
              <a:ext uri="{FF2B5EF4-FFF2-40B4-BE49-F238E27FC236}">
                <a16:creationId xmlns:a16="http://schemas.microsoft.com/office/drawing/2014/main" id="{40CE2AA5-AE16-4515-B54A-4A94F32984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608" y="5509187"/>
            <a:ext cx="640697" cy="88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AEB9EB5-9CEC-46C7-AC38-6358E4D9E27E}"/>
              </a:ext>
            </a:extLst>
          </p:cNvPr>
          <p:cNvSpPr/>
          <p:nvPr/>
        </p:nvSpPr>
        <p:spPr>
          <a:xfrm>
            <a:off x="169416" y="1713974"/>
            <a:ext cx="8566951" cy="923330"/>
          </a:xfrm>
          <a:prstGeom prst="rect">
            <a:avLst/>
          </a:prstGeom>
        </p:spPr>
        <p:txBody>
          <a:bodyPr wrap="square">
            <a:spAutoFit/>
          </a:bodyPr>
          <a:lstStyle/>
          <a:p>
            <a:pPr marL="1828800" lvl="0">
              <a:defRPr/>
            </a:pPr>
            <a:r>
              <a:rPr lang="es-ES" b="1" dirty="0">
                <a:solidFill>
                  <a:prstClr val="black"/>
                </a:solidFill>
              </a:rPr>
              <a:t>Cree su ID de inicio de sesión de seguro</a:t>
            </a:r>
          </a:p>
          <a:p>
            <a:pPr marL="1828800" lvl="0">
              <a:defRPr/>
            </a:pPr>
            <a:r>
              <a:rPr lang="es-ES" sz="1200" dirty="0">
                <a:solidFill>
                  <a:srgbClr val="000000"/>
                </a:solidFill>
                <a:latin typeface="Calibri" panose="020F0502020204030204" pitchFamily="34" charset="0"/>
                <a:ea typeface="Times New Roman" panose="02020603050405020304" pitchFamily="18" charset="0"/>
              </a:rPr>
              <a:t>Cree el inicio de sesión de su seguro para que pueda acceder a los datos de su operador en línea. Deberá recordar el inicio de sesión de su seguro cuando sincronice su cuenta en el portal ClaimsExpress ™ de OCA.</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a:extLst>
              <a:ext uri="{FF2B5EF4-FFF2-40B4-BE49-F238E27FC236}">
                <a16:creationId xmlns:a16="http://schemas.microsoft.com/office/drawing/2014/main" id="{F1BE8D76-3C23-46D5-8801-DC255440D6A9}"/>
              </a:ext>
            </a:extLst>
          </p:cNvPr>
          <p:cNvSpPr/>
          <p:nvPr/>
        </p:nvSpPr>
        <p:spPr>
          <a:xfrm>
            <a:off x="169416" y="2934032"/>
            <a:ext cx="8763000" cy="1107996"/>
          </a:xfrm>
          <a:prstGeom prst="rect">
            <a:avLst/>
          </a:prstGeom>
        </p:spPr>
        <p:txBody>
          <a:bodyPr wrap="square">
            <a:spAutoFit/>
          </a:bodyPr>
          <a:lstStyle/>
          <a:p>
            <a:pPr marL="1828800" lvl="0" algn="just">
              <a:defRPr/>
            </a:pPr>
            <a:r>
              <a:rPr lang="es-ES" b="1" dirty="0">
                <a:solidFill>
                  <a:prstClr val="black"/>
                </a:solidFill>
              </a:rPr>
              <a:t>Crear una cuenta de ClaimsExpress ™</a:t>
            </a:r>
          </a:p>
          <a:p>
            <a:pPr marL="1828800" lvl="0" algn="just">
              <a:defRPr/>
            </a:pPr>
            <a:r>
              <a:rPr lang="es-ES" sz="1200" dirty="0">
                <a:solidFill>
                  <a:srgbClr val="000000"/>
                </a:solidFill>
                <a:latin typeface="Calibri" panose="020F0502020204030204" pitchFamily="34" charset="0"/>
                <a:ea typeface="Times New Roman" panose="02020603050405020304" pitchFamily="18" charset="0"/>
              </a:rPr>
              <a:t>Puede iniciar sesión en su portal </a:t>
            </a:r>
            <a:r>
              <a:rPr lang="es-ES" sz="1200" dirty="0" err="1">
                <a:solidFill>
                  <a:srgbClr val="000000"/>
                </a:solidFill>
                <a:latin typeface="Calibri" panose="020F0502020204030204" pitchFamily="34" charset="0"/>
                <a:ea typeface="Times New Roman" panose="02020603050405020304" pitchFamily="18" charset="0"/>
              </a:rPr>
              <a:t>MyOCA</a:t>
            </a:r>
            <a:r>
              <a:rPr lang="es-ES" sz="1200" dirty="0">
                <a:solidFill>
                  <a:srgbClr val="000000"/>
                </a:solidFill>
                <a:latin typeface="Calibri" panose="020F0502020204030204" pitchFamily="34" charset="0"/>
                <a:ea typeface="Times New Roman" panose="02020603050405020304" pitchFamily="18" charset="0"/>
              </a:rPr>
              <a:t> para crear su cuenta ClaimsExpress ™. Mientras se encuentre en su portal, vaya a la sección Mis cuentas y haga clic en el botón "Conectar sus planes" para iniciar sesión en el portal de ClaimsExpress ™. Luego ingresará las credenciales de inicio de sesión de su compañía de seguros. ¡Es fácil!</a:t>
            </a:r>
            <a:endParaRPr lang="en-US" sz="1200"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733CF1B2-E20F-4E16-817E-ABAC35A15E88}"/>
              </a:ext>
            </a:extLst>
          </p:cNvPr>
          <p:cNvSpPr/>
          <p:nvPr/>
        </p:nvSpPr>
        <p:spPr>
          <a:xfrm>
            <a:off x="169416" y="4223010"/>
            <a:ext cx="8643150" cy="738664"/>
          </a:xfrm>
          <a:prstGeom prst="rect">
            <a:avLst/>
          </a:prstGeom>
        </p:spPr>
        <p:txBody>
          <a:bodyPr wrap="square">
            <a:spAutoFit/>
          </a:bodyPr>
          <a:lstStyle/>
          <a:p>
            <a:pPr marL="1828800" lvl="0" algn="just">
              <a:defRPr/>
            </a:pPr>
            <a:r>
              <a:rPr lang="en-US" b="1" dirty="0" err="1">
                <a:solidFill>
                  <a:prstClr val="black"/>
                </a:solidFill>
              </a:rPr>
              <a:t>Siéntate</a:t>
            </a:r>
            <a:r>
              <a:rPr lang="en-US" b="1" dirty="0">
                <a:solidFill>
                  <a:prstClr val="black"/>
                </a:solidFill>
              </a:rPr>
              <a:t> y </a:t>
            </a:r>
            <a:r>
              <a:rPr lang="en-US" b="1" dirty="0" err="1">
                <a:solidFill>
                  <a:prstClr val="black"/>
                </a:solidFill>
              </a:rPr>
              <a:t>relájate</a:t>
            </a:r>
            <a:endParaRPr lang="en-US" b="1" dirty="0">
              <a:solidFill>
                <a:prstClr val="black"/>
              </a:solidFill>
            </a:endParaRPr>
          </a:p>
          <a:p>
            <a:pPr marL="1828800" lvl="0" algn="just">
              <a:defRPr/>
            </a:pPr>
            <a:r>
              <a:rPr lang="es-ES" sz="1200" dirty="0">
                <a:solidFill>
                  <a:prstClr val="black"/>
                </a:solidFill>
                <a:latin typeface="Calibri" panose="020F0502020204030204" pitchFamily="34" charset="0"/>
                <a:ea typeface="Times New Roman" panose="02020603050405020304" pitchFamily="18" charset="0"/>
              </a:rPr>
              <a:t>Una vez que haya vinculado exitosamente su cuenta ClaimsExpress ™ con el portal de su compañía de seguros, el sistema buscará automáticamente su nueva Explicación de Beneficios (EOB).</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C800C72D-E11A-4F65-A031-00957755F4B3}"/>
              </a:ext>
            </a:extLst>
          </p:cNvPr>
          <p:cNvSpPr/>
          <p:nvPr/>
        </p:nvSpPr>
        <p:spPr>
          <a:xfrm>
            <a:off x="1958266" y="5443315"/>
            <a:ext cx="6804734" cy="923330"/>
          </a:xfrm>
          <a:prstGeom prst="rect">
            <a:avLst/>
          </a:prstGeom>
        </p:spPr>
        <p:txBody>
          <a:bodyPr wrap="square">
            <a:spAutoFit/>
          </a:bodyPr>
          <a:lstStyle/>
          <a:p>
            <a:pPr lvl="0">
              <a:defRPr/>
            </a:pPr>
            <a:r>
              <a:rPr lang="en-US" b="1" dirty="0" err="1">
                <a:solidFill>
                  <a:prstClr val="black"/>
                </a:solidFill>
              </a:rPr>
              <a:t>Pagar</a:t>
            </a:r>
            <a:r>
              <a:rPr lang="en-US" b="1" dirty="0">
                <a:solidFill>
                  <a:prstClr val="black"/>
                </a:solidFill>
              </a:rPr>
              <a:t> a </a:t>
            </a:r>
            <a:r>
              <a:rPr lang="en-US" b="1" dirty="0" err="1">
                <a:solidFill>
                  <a:prstClr val="black"/>
                </a:solidFill>
              </a:rPr>
              <a:t>su</a:t>
            </a:r>
            <a:r>
              <a:rPr lang="en-US" b="1" dirty="0">
                <a:solidFill>
                  <a:prstClr val="black"/>
                </a:solidFill>
              </a:rPr>
              <a:t> doctor </a:t>
            </a: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a:p>
            <a:pPr lvl="0">
              <a:defRPr/>
            </a:pPr>
            <a:r>
              <a:rPr lang="es-ES" sz="1200" dirty="0">
                <a:solidFill>
                  <a:prstClr val="black"/>
                </a:solidFill>
              </a:rPr>
              <a:t>¡No olvides pagarle a tu médico! OCA le emitirá automáticamente un cheque o depósito directo en su cuenta según el monto elegible que figura en la EOB. Aún recibirá una factura de su médico que deberá pagar. </a:t>
            </a:r>
            <a:r>
              <a:rPr lang="es-ES" sz="1200" b="1" dirty="0">
                <a:solidFill>
                  <a:prstClr val="black"/>
                </a:solidFill>
              </a:rPr>
              <a:t>OCA no le paga al proveedor en su nombre.</a:t>
            </a:r>
            <a:endParaRPr kumimoji="0" lang="en-US" sz="12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3" name="Slide Number Placeholder 2">
            <a:extLst>
              <a:ext uri="{FF2B5EF4-FFF2-40B4-BE49-F238E27FC236}">
                <a16:creationId xmlns:a16="http://schemas.microsoft.com/office/drawing/2014/main" id="{DD546588-E112-41FE-990D-C11EDAF7DF3A}"/>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7A4060A-A6F8-45E8-AA9A-7923F0CBEFE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03093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n-US" sz="3600" dirty="0"/>
              <a:t>Setting up </a:t>
            </a:r>
            <a:r>
              <a:rPr lang="en-US" sz="3600" dirty="0">
                <a:latin typeface="Calibri" panose="020F0502020204030204" pitchFamily="34" charset="0"/>
                <a:ea typeface="Times New Roman" panose="02020603050405020304" pitchFamily="18" charset="0"/>
              </a:rPr>
              <a:t>ClaimsExpress™  </a:t>
            </a:r>
            <a:endParaRPr lang="en-US" sz="4800" dirty="0"/>
          </a:p>
        </p:txBody>
      </p:sp>
      <p:sp>
        <p:nvSpPr>
          <p:cNvPr id="4" name="Rectangle 3"/>
          <p:cNvSpPr/>
          <p:nvPr/>
        </p:nvSpPr>
        <p:spPr>
          <a:xfrm>
            <a:off x="7239000" y="3048000"/>
            <a:ext cx="152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7" name="Content Placeholder 3" descr="claimsexpressFINAL LOGO.PNG"/>
          <p:cNvPicPr>
            <a:picLocks noChangeAspect="1"/>
          </p:cNvPicPr>
          <p:nvPr/>
        </p:nvPicPr>
        <p:blipFill>
          <a:blip r:embed="rId2" cstate="print"/>
          <a:stretch>
            <a:fillRect/>
          </a:stretch>
        </p:blipFill>
        <p:spPr>
          <a:xfrm>
            <a:off x="7137961" y="152400"/>
            <a:ext cx="1866216" cy="368423"/>
          </a:xfrm>
          <a:prstGeom prst="rect">
            <a:avLst/>
          </a:prstGeom>
        </p:spPr>
      </p:pic>
      <p:sp>
        <p:nvSpPr>
          <p:cNvPr id="3" name="Slide Number Placeholder 2">
            <a:extLst>
              <a:ext uri="{FF2B5EF4-FFF2-40B4-BE49-F238E27FC236}">
                <a16:creationId xmlns:a16="http://schemas.microsoft.com/office/drawing/2014/main" id="{DD546588-E112-41FE-990D-C11EDAF7DF3A}"/>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7A4060A-A6F8-45E8-AA9A-7923F0CBEFE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pic>
        <p:nvPicPr>
          <p:cNvPr id="11" name="Picture 10">
            <a:extLst>
              <a:ext uri="{FF2B5EF4-FFF2-40B4-BE49-F238E27FC236}">
                <a16:creationId xmlns:a16="http://schemas.microsoft.com/office/drawing/2014/main" id="{6A0A41B5-A2D5-432F-A971-11DD4EEA7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63219"/>
            <a:ext cx="5061527" cy="3742943"/>
          </a:xfrm>
          <a:prstGeom prst="rect">
            <a:avLst/>
          </a:prstGeom>
          <a:ln w="19050">
            <a:solidFill>
              <a:schemeClr val="tx1"/>
            </a:solidFill>
          </a:ln>
        </p:spPr>
      </p:pic>
      <p:sp>
        <p:nvSpPr>
          <p:cNvPr id="12" name="Rectangle 11">
            <a:extLst>
              <a:ext uri="{FF2B5EF4-FFF2-40B4-BE49-F238E27FC236}">
                <a16:creationId xmlns:a16="http://schemas.microsoft.com/office/drawing/2014/main" id="{09DAE4C9-B57B-44C7-9F61-E776EDE7EF4C}"/>
              </a:ext>
            </a:extLst>
          </p:cNvPr>
          <p:cNvSpPr/>
          <p:nvPr/>
        </p:nvSpPr>
        <p:spPr>
          <a:xfrm>
            <a:off x="533400" y="3314700"/>
            <a:ext cx="2274455" cy="6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AAE240-1F99-4283-998A-0780B8027DCC}"/>
              </a:ext>
            </a:extLst>
          </p:cNvPr>
          <p:cNvSpPr/>
          <p:nvPr/>
        </p:nvSpPr>
        <p:spPr>
          <a:xfrm>
            <a:off x="1117600" y="4516582"/>
            <a:ext cx="350982" cy="240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ED635A-16B2-4FF0-A5F4-8FC66BE736F0}"/>
              </a:ext>
            </a:extLst>
          </p:cNvPr>
          <p:cNvSpPr/>
          <p:nvPr/>
        </p:nvSpPr>
        <p:spPr>
          <a:xfrm>
            <a:off x="1117600" y="4756727"/>
            <a:ext cx="350982" cy="31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F622AE-1267-4D81-81B3-4386A62AC294}"/>
              </a:ext>
            </a:extLst>
          </p:cNvPr>
          <p:cNvSpPr/>
          <p:nvPr/>
        </p:nvSpPr>
        <p:spPr>
          <a:xfrm>
            <a:off x="1117600" y="5070764"/>
            <a:ext cx="350982" cy="31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2B98B06-FF2C-4FC0-A26C-5B10A233E9BF}"/>
              </a:ext>
            </a:extLst>
          </p:cNvPr>
          <p:cNvSpPr txBox="1"/>
          <p:nvPr/>
        </p:nvSpPr>
        <p:spPr>
          <a:xfrm>
            <a:off x="5671127" y="1791855"/>
            <a:ext cx="3168073" cy="2031325"/>
          </a:xfrm>
          <a:prstGeom prst="rect">
            <a:avLst/>
          </a:prstGeom>
          <a:noFill/>
          <a:ln w="6350">
            <a:solidFill>
              <a:schemeClr val="tx1"/>
            </a:solidFill>
          </a:ln>
        </p:spPr>
        <p:txBody>
          <a:bodyPr wrap="square" rtlCol="0">
            <a:spAutoFit/>
          </a:bodyPr>
          <a:lstStyle/>
          <a:p>
            <a:r>
              <a:rPr lang="es-ES" dirty="0"/>
              <a:t>Un miembro también puede registrarse a través de su portal </a:t>
            </a:r>
            <a:r>
              <a:rPr lang="es-ES" dirty="0" err="1"/>
              <a:t>MyOCA</a:t>
            </a:r>
            <a:r>
              <a:rPr lang="es-ES" dirty="0"/>
              <a:t>. Desde su pantalla de inicio, se puede encontrar un enlace al portal de ClaimsExpress en el menú Mis cuentas.</a:t>
            </a:r>
            <a:endParaRPr lang="en-US" dirty="0"/>
          </a:p>
        </p:txBody>
      </p:sp>
    </p:spTree>
    <p:extLst>
      <p:ext uri="{BB962C8B-B14F-4D97-AF65-F5344CB8AC3E}">
        <p14:creationId xmlns:p14="http://schemas.microsoft.com/office/powerpoint/2010/main" val="62222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n-US" sz="3600" dirty="0">
                <a:solidFill>
                  <a:srgbClr val="775F55"/>
                </a:solidFill>
              </a:rPr>
              <a:t>Setting up </a:t>
            </a:r>
            <a:r>
              <a:rPr lang="en-US" sz="3600" dirty="0">
                <a:solidFill>
                  <a:srgbClr val="775F55"/>
                </a:solidFill>
                <a:latin typeface="Calibri" panose="020F0502020204030204" pitchFamily="34" charset="0"/>
                <a:ea typeface="Times New Roman" panose="02020603050405020304" pitchFamily="18" charset="0"/>
              </a:rPr>
              <a:t>ClaimsExpress™  </a:t>
            </a:r>
            <a:endParaRPr lang="en-US" sz="4800" dirty="0"/>
          </a:p>
        </p:txBody>
      </p:sp>
      <p:sp>
        <p:nvSpPr>
          <p:cNvPr id="4" name="Rectangle 3"/>
          <p:cNvSpPr/>
          <p:nvPr/>
        </p:nvSpPr>
        <p:spPr>
          <a:xfrm>
            <a:off x="7239000" y="3048000"/>
            <a:ext cx="152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7" name="Content Placeholder 3" descr="claimsexpressFINAL LOGO.PNG"/>
          <p:cNvPicPr>
            <a:picLocks noChangeAspect="1"/>
          </p:cNvPicPr>
          <p:nvPr/>
        </p:nvPicPr>
        <p:blipFill>
          <a:blip r:embed="rId2" cstate="print"/>
          <a:stretch>
            <a:fillRect/>
          </a:stretch>
        </p:blipFill>
        <p:spPr>
          <a:xfrm>
            <a:off x="7137961" y="152400"/>
            <a:ext cx="1866216" cy="368423"/>
          </a:xfrm>
          <a:prstGeom prst="rect">
            <a:avLst/>
          </a:prstGeom>
        </p:spPr>
      </p:pic>
      <p:sp>
        <p:nvSpPr>
          <p:cNvPr id="3" name="Slide Number Placeholder 2">
            <a:extLst>
              <a:ext uri="{FF2B5EF4-FFF2-40B4-BE49-F238E27FC236}">
                <a16:creationId xmlns:a16="http://schemas.microsoft.com/office/drawing/2014/main" id="{DD546588-E112-41FE-990D-C11EDAF7DF3A}"/>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7A4060A-A6F8-45E8-AA9A-7923F0CBEFE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pic>
        <p:nvPicPr>
          <p:cNvPr id="11" name="Picture 10">
            <a:extLst>
              <a:ext uri="{FF2B5EF4-FFF2-40B4-BE49-F238E27FC236}">
                <a16:creationId xmlns:a16="http://schemas.microsoft.com/office/drawing/2014/main" id="{6A0A41B5-A2D5-432F-A971-11DD4EEA7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63219"/>
            <a:ext cx="5061527" cy="3742943"/>
          </a:xfrm>
          <a:prstGeom prst="rect">
            <a:avLst/>
          </a:prstGeom>
          <a:ln w="19050">
            <a:solidFill>
              <a:schemeClr val="tx1"/>
            </a:solidFill>
          </a:ln>
        </p:spPr>
      </p:pic>
      <p:sp>
        <p:nvSpPr>
          <p:cNvPr id="12" name="Rectangle 11">
            <a:extLst>
              <a:ext uri="{FF2B5EF4-FFF2-40B4-BE49-F238E27FC236}">
                <a16:creationId xmlns:a16="http://schemas.microsoft.com/office/drawing/2014/main" id="{09DAE4C9-B57B-44C7-9F61-E776EDE7EF4C}"/>
              </a:ext>
            </a:extLst>
          </p:cNvPr>
          <p:cNvSpPr/>
          <p:nvPr/>
        </p:nvSpPr>
        <p:spPr>
          <a:xfrm>
            <a:off x="533400" y="3314700"/>
            <a:ext cx="2274455" cy="6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AAE240-1F99-4283-998A-0780B8027DCC}"/>
              </a:ext>
            </a:extLst>
          </p:cNvPr>
          <p:cNvSpPr/>
          <p:nvPr/>
        </p:nvSpPr>
        <p:spPr>
          <a:xfrm>
            <a:off x="1117600" y="4516582"/>
            <a:ext cx="350982" cy="240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ED635A-16B2-4FF0-A5F4-8FC66BE736F0}"/>
              </a:ext>
            </a:extLst>
          </p:cNvPr>
          <p:cNvSpPr/>
          <p:nvPr/>
        </p:nvSpPr>
        <p:spPr>
          <a:xfrm>
            <a:off x="1117600" y="4756727"/>
            <a:ext cx="350982" cy="31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F622AE-1267-4D81-81B3-4386A62AC294}"/>
              </a:ext>
            </a:extLst>
          </p:cNvPr>
          <p:cNvSpPr/>
          <p:nvPr/>
        </p:nvSpPr>
        <p:spPr>
          <a:xfrm>
            <a:off x="1117600" y="5070764"/>
            <a:ext cx="350982" cy="31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2B98B06-FF2C-4FC0-A26C-5B10A233E9BF}"/>
              </a:ext>
            </a:extLst>
          </p:cNvPr>
          <p:cNvSpPr txBox="1"/>
          <p:nvPr/>
        </p:nvSpPr>
        <p:spPr>
          <a:xfrm>
            <a:off x="5779655" y="1969183"/>
            <a:ext cx="2983345" cy="1196624"/>
          </a:xfrm>
          <a:prstGeom prst="rect">
            <a:avLst/>
          </a:prstGeom>
          <a:noFill/>
          <a:ln w="3175">
            <a:solidFill>
              <a:schemeClr val="tx1"/>
            </a:solidFill>
          </a:ln>
        </p:spPr>
        <p:txBody>
          <a:bodyPr wrap="square" rtlCol="0">
            <a:spAutoFit/>
          </a:bodyPr>
          <a:lstStyle/>
          <a:p>
            <a:r>
              <a:rPr lang="es-ES" dirty="0"/>
              <a:t>¡Desde aquí, el miembro haría clic en </a:t>
            </a:r>
            <a:r>
              <a:rPr lang="es-ES" dirty="0">
                <a:solidFill>
                  <a:srgbClr val="FF0000"/>
                </a:solidFill>
              </a:rPr>
              <a:t>CONECTAR SUS PLANES </a:t>
            </a:r>
            <a:r>
              <a:rPr lang="es-ES" dirty="0"/>
              <a:t>para iniciar un registro con ClaimsExpress!</a:t>
            </a:r>
            <a:endParaRPr lang="en-US" dirty="0"/>
          </a:p>
        </p:txBody>
      </p:sp>
      <p:pic>
        <p:nvPicPr>
          <p:cNvPr id="5" name="Picture 4">
            <a:extLst>
              <a:ext uri="{FF2B5EF4-FFF2-40B4-BE49-F238E27FC236}">
                <a16:creationId xmlns:a16="http://schemas.microsoft.com/office/drawing/2014/main" id="{4154630B-5A82-4E4E-9907-861F84570B65}"/>
              </a:ext>
            </a:extLst>
          </p:cNvPr>
          <p:cNvPicPr>
            <a:picLocks noChangeAspect="1"/>
          </p:cNvPicPr>
          <p:nvPr/>
        </p:nvPicPr>
        <p:blipFill>
          <a:blip r:embed="rId4"/>
          <a:stretch>
            <a:fillRect/>
          </a:stretch>
        </p:blipFill>
        <p:spPr>
          <a:xfrm>
            <a:off x="166254" y="1761836"/>
            <a:ext cx="5504873" cy="4188691"/>
          </a:xfrm>
          <a:prstGeom prst="rect">
            <a:avLst/>
          </a:prstGeom>
        </p:spPr>
      </p:pic>
      <p:sp>
        <p:nvSpPr>
          <p:cNvPr id="6" name="TextBox 5">
            <a:extLst>
              <a:ext uri="{FF2B5EF4-FFF2-40B4-BE49-F238E27FC236}">
                <a16:creationId xmlns:a16="http://schemas.microsoft.com/office/drawing/2014/main" id="{9E8AA54F-F5E8-4FB4-9A42-2204C686404A}"/>
              </a:ext>
            </a:extLst>
          </p:cNvPr>
          <p:cNvSpPr txBox="1"/>
          <p:nvPr/>
        </p:nvSpPr>
        <p:spPr>
          <a:xfrm>
            <a:off x="5779655" y="3648364"/>
            <a:ext cx="2983345" cy="2031325"/>
          </a:xfrm>
          <a:prstGeom prst="rect">
            <a:avLst/>
          </a:prstGeom>
          <a:noFill/>
          <a:ln w="6350">
            <a:solidFill>
              <a:schemeClr val="tx1"/>
            </a:solidFill>
          </a:ln>
        </p:spPr>
        <p:txBody>
          <a:bodyPr wrap="square" rtlCol="0">
            <a:spAutoFit/>
          </a:bodyPr>
          <a:lstStyle/>
          <a:p>
            <a:r>
              <a:rPr lang="es-ES" dirty="0"/>
              <a:t>Recuerde que las mismas reglas de configuración se aplican una vez que comienza a registrarse. Un inicio de sesión de identificación de seguro debe hacerse antes de tiempo.</a:t>
            </a:r>
            <a:endParaRPr lang="en-US" dirty="0"/>
          </a:p>
        </p:txBody>
      </p:sp>
      <p:sp>
        <p:nvSpPr>
          <p:cNvPr id="8" name="Rectangle 7">
            <a:extLst>
              <a:ext uri="{FF2B5EF4-FFF2-40B4-BE49-F238E27FC236}">
                <a16:creationId xmlns:a16="http://schemas.microsoft.com/office/drawing/2014/main" id="{82A0D57E-2DC8-4EED-971B-D2B496DA7C82}"/>
              </a:ext>
            </a:extLst>
          </p:cNvPr>
          <p:cNvSpPr/>
          <p:nvPr/>
        </p:nvSpPr>
        <p:spPr>
          <a:xfrm>
            <a:off x="3657600" y="2826327"/>
            <a:ext cx="535709" cy="2687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35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a:bodyPr>
          <a:lstStyle/>
          <a:p>
            <a:r>
              <a:rPr lang="es-ES" sz="3600" dirty="0"/>
              <a:t>Ejemplo de Explicación de Beneficios </a:t>
            </a:r>
            <a:r>
              <a:rPr lang="en-US" sz="3600" dirty="0"/>
              <a:t>(EOB)</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8534400" cy="5086041"/>
          </a:xfrm>
          <a:prstGeom prst="rect">
            <a:avLst/>
          </a:prstGeom>
        </p:spPr>
      </p:pic>
      <p:sp>
        <p:nvSpPr>
          <p:cNvPr id="4" name="Slide Number Placeholder 3">
            <a:extLst>
              <a:ext uri="{FF2B5EF4-FFF2-40B4-BE49-F238E27FC236}">
                <a16:creationId xmlns:a16="http://schemas.microsoft.com/office/drawing/2014/main" id="{E170D527-3574-48A3-872F-7068FF93ABB3}"/>
              </a:ext>
            </a:extLst>
          </p:cNvPr>
          <p:cNvSpPr>
            <a:spLocks noGrp="1"/>
          </p:cNvSpPr>
          <p:nvPr>
            <p:ph type="sldNum" sz="quarter" idx="12"/>
          </p:nvPr>
        </p:nvSpPr>
        <p:spPr/>
        <p:txBody>
          <a:bodyPr>
            <a:normAutofit fontScale="85000" lnSpcReduction="20000"/>
          </a:bodyPr>
          <a:lstStyle/>
          <a:p>
            <a:fld id="{A7A4060A-A6F8-45E8-AA9A-7923F0CBEFE7}" type="slidenum">
              <a:rPr lang="en-US" smtClean="0"/>
              <a:pPr/>
              <a:t>8</a:t>
            </a:fld>
            <a:endParaRPr lang="en-US"/>
          </a:p>
        </p:txBody>
      </p:sp>
    </p:spTree>
    <p:extLst>
      <p:ext uri="{BB962C8B-B14F-4D97-AF65-F5344CB8AC3E}">
        <p14:creationId xmlns:p14="http://schemas.microsoft.com/office/powerpoint/2010/main" val="325596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82B0-ECA9-47CF-BA60-6B2698DE990B}"/>
              </a:ext>
            </a:extLst>
          </p:cNvPr>
          <p:cNvSpPr>
            <a:spLocks noGrp="1"/>
          </p:cNvSpPr>
          <p:nvPr>
            <p:ph type="title"/>
          </p:nvPr>
        </p:nvSpPr>
        <p:spPr/>
        <p:txBody>
          <a:bodyPr/>
          <a:lstStyle/>
          <a:p>
            <a:r>
              <a:rPr lang="en-US" dirty="0"/>
              <a:t>Finding the best drug prices…</a:t>
            </a:r>
          </a:p>
        </p:txBody>
      </p:sp>
      <p:sp>
        <p:nvSpPr>
          <p:cNvPr id="3" name="Slide Number Placeholder 2">
            <a:extLst>
              <a:ext uri="{FF2B5EF4-FFF2-40B4-BE49-F238E27FC236}">
                <a16:creationId xmlns:a16="http://schemas.microsoft.com/office/drawing/2014/main" id="{8FB91E43-E9FA-4F61-86C9-FAEB06CA9541}"/>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7A4060A-A6F8-45E8-AA9A-7923F0CBEFE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5" name="TextBox 4">
            <a:extLst>
              <a:ext uri="{FF2B5EF4-FFF2-40B4-BE49-F238E27FC236}">
                <a16:creationId xmlns:a16="http://schemas.microsoft.com/office/drawing/2014/main" id="{30E092A7-EFB7-4B0A-9354-5DC4B98B1E51}"/>
              </a:ext>
            </a:extLst>
          </p:cNvPr>
          <p:cNvSpPr txBox="1"/>
          <p:nvPr/>
        </p:nvSpPr>
        <p:spPr>
          <a:xfrm>
            <a:off x="5824728" y="1670940"/>
            <a:ext cx="323697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To use GoodRx.com: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Enter the name of the drug in the search bar on the top of the page.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Enter your location by clicking the link highlighted in this example.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GoodRx.com will then inform you of the best drug prices in your area.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GoodRx.com will also provide information on the drug you are taking. </a:t>
            </a:r>
          </a:p>
        </p:txBody>
      </p:sp>
      <p:pic>
        <p:nvPicPr>
          <p:cNvPr id="7" name="Picture 6">
            <a:extLst>
              <a:ext uri="{FF2B5EF4-FFF2-40B4-BE49-F238E27FC236}">
                <a16:creationId xmlns:a16="http://schemas.microsoft.com/office/drawing/2014/main" id="{A4E6D81E-527B-4BB2-91A2-0BEB306CDC7D}"/>
              </a:ext>
            </a:extLst>
          </p:cNvPr>
          <p:cNvPicPr>
            <a:picLocks noChangeAspect="1"/>
          </p:cNvPicPr>
          <p:nvPr/>
        </p:nvPicPr>
        <p:blipFill>
          <a:blip r:embed="rId2"/>
          <a:stretch>
            <a:fillRect/>
          </a:stretch>
        </p:blipFill>
        <p:spPr>
          <a:xfrm>
            <a:off x="266700" y="1672146"/>
            <a:ext cx="5474846" cy="4628070"/>
          </a:xfrm>
          <a:prstGeom prst="rect">
            <a:avLst/>
          </a:prstGeom>
        </p:spPr>
      </p:pic>
    </p:spTree>
    <p:extLst>
      <p:ext uri="{BB962C8B-B14F-4D97-AF65-F5344CB8AC3E}">
        <p14:creationId xmlns:p14="http://schemas.microsoft.com/office/powerpoint/2010/main" val="23720969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9A82B13A084943B50935ECD94C4E99" ma:contentTypeVersion="2" ma:contentTypeDescription="Create a new document." ma:contentTypeScope="" ma:versionID="76953993108a9911e40af319d3773465">
  <xsd:schema xmlns:xsd="http://www.w3.org/2001/XMLSchema" xmlns:xs="http://www.w3.org/2001/XMLSchema" xmlns:p="http://schemas.microsoft.com/office/2006/metadata/properties" xmlns:ns2="021dcc22-1d8a-4751-b34b-257bf7376bc2" targetNamespace="http://schemas.microsoft.com/office/2006/metadata/properties" ma:root="true" ma:fieldsID="e4fbe47b38bf1b085622cf2fc84ea9ec" ns2:_="">
    <xsd:import namespace="021dcc22-1d8a-4751-b34b-257bf7376bc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dcc22-1d8a-4751-b34b-257bf7376b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83EEF5-0C34-441C-AFC2-110C70A9AD6E}">
  <ds:schemaRefs>
    <ds:schemaRef ds:uri="http://purl.org/dc/elements/1.1/"/>
    <ds:schemaRef ds:uri="http://schemas.microsoft.com/office/2006/metadata/properties"/>
    <ds:schemaRef ds:uri="021dcc22-1d8a-4751-b34b-257bf7376bc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698D614-C668-481B-9878-2334F207EBE7}">
  <ds:schemaRefs>
    <ds:schemaRef ds:uri="http://schemas.microsoft.com/sharepoint/v3/contenttype/forms"/>
  </ds:schemaRefs>
</ds:datastoreItem>
</file>

<file path=customXml/itemProps3.xml><?xml version="1.0" encoding="utf-8"?>
<ds:datastoreItem xmlns:ds="http://schemas.openxmlformats.org/officeDocument/2006/customXml" ds:itemID="{11CDDD69-EC46-45D3-B8D5-FE310EE5EE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dcc22-1d8a-4751-b34b-257bf7376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427</TotalTime>
  <Words>1722</Words>
  <Application>Microsoft Office PowerPoint</Application>
  <PresentationFormat>On-screen Show (4:3)</PresentationFormat>
  <Paragraphs>121</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Times New Roman</vt:lpstr>
      <vt:lpstr>Tw Cen MT</vt:lpstr>
      <vt:lpstr>Wingdings</vt:lpstr>
      <vt:lpstr>Wingdings 2</vt:lpstr>
      <vt:lpstr>Median</vt:lpstr>
      <vt:lpstr>Guía de empleados de HRA/FSA</vt:lpstr>
      <vt:lpstr>Acuerdo de reembolso de salud (HRA)</vt:lpstr>
      <vt:lpstr>Cómo funciona su beneficio HRA ...</vt:lpstr>
      <vt:lpstr>Introducing OCA’s ClaimsExpress™!</vt:lpstr>
      <vt:lpstr>Setting up ClaimsExpress™ </vt:lpstr>
      <vt:lpstr>Setting up ClaimsExpress™  </vt:lpstr>
      <vt:lpstr>Setting up ClaimsExpress™  </vt:lpstr>
      <vt:lpstr>Ejemplo de Explicación de Beneficios (EOB)</vt:lpstr>
      <vt:lpstr>Finding the best drug prices…</vt:lpstr>
      <vt:lpstr>Recibirás la tarjeta de débito OCA</vt:lpstr>
      <vt:lpstr>How to submit a claim to OCA?</vt:lpstr>
      <vt:lpstr>Crea tu cuenta en línea!</vt:lpstr>
      <vt:lpstr>Acceda a sus beneficios en línea!</vt:lpstr>
      <vt:lpstr>OCA Móvil</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FSA/Commuter Employee Guide</dc:title>
  <dc:creator>Ross Honig</dc:creator>
  <cp:lastModifiedBy>Ross Honig</cp:lastModifiedBy>
  <cp:revision>80</cp:revision>
  <dcterms:modified xsi:type="dcterms:W3CDTF">2019-11-04T13:55:46Z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0x0101008D9A82B13A084943B50935ECD94C4E99</vt:lpwstr>
  </property>
</Properties>
</file>