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95" r:id="rId3"/>
    <p:sldId id="307" r:id="rId4"/>
    <p:sldId id="308" r:id="rId5"/>
    <p:sldId id="298" r:id="rId6"/>
    <p:sldId id="309" r:id="rId7"/>
    <p:sldId id="310" r:id="rId8"/>
    <p:sldId id="311" r:id="rId9"/>
    <p:sldId id="291" r:id="rId10"/>
    <p:sldId id="303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00639E"/>
    <a:srgbClr val="EF7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6" autoAdjust="0"/>
    <p:restoredTop sz="95180" autoAdjust="0"/>
  </p:normalViewPr>
  <p:slideViewPr>
    <p:cSldViewPr snapToGrid="0">
      <p:cViewPr varScale="1">
        <p:scale>
          <a:sx n="108" d="100"/>
          <a:sy n="108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115B-E93D-4CFE-9ADC-55748863131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094F-0935-40EA-A109-E202D2A1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A9A70AF-8E69-4343-989D-809485AA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6" b="11736"/>
          <a:stretch/>
        </p:blipFill>
        <p:spPr>
          <a:xfrm>
            <a:off x="6176" y="0"/>
            <a:ext cx="12185823" cy="50713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2EE243-1F86-4971-ABAC-58F470F2D952}"/>
              </a:ext>
            </a:extLst>
          </p:cNvPr>
          <p:cNvSpPr/>
          <p:nvPr userDrawn="1"/>
        </p:nvSpPr>
        <p:spPr>
          <a:xfrm>
            <a:off x="-4" y="4381501"/>
            <a:ext cx="12192003" cy="1677034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5E4D4-38C0-4CD6-A6E8-A638205F267F}"/>
              </a:ext>
            </a:extLst>
          </p:cNvPr>
          <p:cNvSpPr/>
          <p:nvPr userDrawn="1"/>
        </p:nvSpPr>
        <p:spPr>
          <a:xfrm>
            <a:off x="-3" y="4319998"/>
            <a:ext cx="12188952" cy="9144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A6FBCB-AD34-45F6-B12F-1484349AAAC3}"/>
              </a:ext>
            </a:extLst>
          </p:cNvPr>
          <p:cNvSpPr>
            <a:spLocks noChangeAspect="1"/>
          </p:cNvSpPr>
          <p:nvPr userDrawn="1"/>
        </p:nvSpPr>
        <p:spPr>
          <a:xfrm>
            <a:off x="5180073" y="3131184"/>
            <a:ext cx="1828800" cy="1828800"/>
          </a:xfrm>
          <a:prstGeom prst="ellipse">
            <a:avLst/>
          </a:prstGeom>
          <a:solidFill>
            <a:schemeClr val="bg1"/>
          </a:solidFill>
          <a:ln w="155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3B3C0ED-29A8-4F01-BF57-EF94A91CDB5C}"/>
              </a:ext>
            </a:extLst>
          </p:cNvPr>
          <p:cNvSpPr/>
          <p:nvPr userDrawn="1"/>
        </p:nvSpPr>
        <p:spPr>
          <a:xfrm>
            <a:off x="5756270" y="5880399"/>
            <a:ext cx="676405" cy="3095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D8F06C-16F4-4B7C-89D9-5B723AE838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044570"/>
            <a:ext cx="12188949" cy="4154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68E6C3-188A-4745-B8AE-79B3FA6C26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85908"/>
            <a:ext cx="12188948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1600" kern="1200" spc="150" baseline="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3920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8035F37-12CA-4B10-BAB5-6B14200AA0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065" y="900027"/>
            <a:ext cx="10078605" cy="49244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EF7C2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318BB5-B4C5-4E42-A8DE-7573402B9294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1716066" y="1413518"/>
            <a:ext cx="10078604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800" b="0" kern="1200" spc="100" baseline="0" dirty="0" smtClean="0">
                <a:solidFill>
                  <a:srgbClr val="4C4C4C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E71742-D4F1-4E76-ADB4-B3EEA68914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6066" y="2011680"/>
            <a:ext cx="10078604" cy="38691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spcBef>
                <a:spcPts val="600"/>
              </a:spcBef>
              <a:buClr>
                <a:srgbClr val="00639E"/>
              </a:buClr>
              <a:buSzPct val="50000"/>
              <a:buFontTx/>
              <a:buChar char="►"/>
              <a:defRPr sz="2000" b="1">
                <a:solidFill>
                  <a:srgbClr val="00639E"/>
                </a:solidFill>
                <a:latin typeface="Roboto Slab" pitchFamily="2" charset="0"/>
                <a:ea typeface="Roboto Slab" pitchFamily="2" charset="0"/>
              </a:defRPr>
            </a:lvl1pPr>
            <a:lvl2pPr marL="628650" indent="-168275">
              <a:spcBef>
                <a:spcPts val="600"/>
              </a:spcBef>
              <a:buClr>
                <a:schemeClr val="tx2"/>
              </a:buClr>
              <a:buSzPct val="100000"/>
              <a:buFont typeface="Arial Narrow" panose="020B0606020202030204" pitchFamily="34" charset="0"/>
              <a:buChar char="–"/>
              <a:defRPr sz="1800">
                <a:solidFill>
                  <a:srgbClr val="4C4C4C"/>
                </a:solidFill>
              </a:defRPr>
            </a:lvl2pPr>
            <a:lvl3pPr marL="1200150" indent="-164592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4C4C4C"/>
                </a:solidFill>
              </a:defRPr>
            </a:lvl3pPr>
            <a:lvl4pPr marL="1657350" indent="-164592">
              <a:spcBef>
                <a:spcPts val="600"/>
              </a:spcBef>
              <a:buFont typeface="Arial" panose="020B0604020202020204" pitchFamily="34" charset="0"/>
              <a:buChar char="•"/>
              <a:defRPr sz="1600" baseline="0">
                <a:solidFill>
                  <a:srgbClr val="4C4C4C"/>
                </a:solidFill>
              </a:defRPr>
            </a:lvl4pPr>
            <a:lvl5pPr marL="2114550" indent="-164592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Click to add 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9CF1F5-25DA-4015-9667-BA622A237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58" y="6356607"/>
            <a:ext cx="559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000" kern="1200" smtClean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ADB7C-1251-C844-91BF-8F73D90387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BBE9542-15CA-47E1-9FAD-555157ABA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669" y="6356356"/>
            <a:ext cx="174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337E-8BD7-CC4C-A616-438C3AD72DF2}" type="datetime1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98159BB-1779-452B-99D6-B143C343B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1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328A81-1589-4896-8EFE-38118CA49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58" y="6356607"/>
            <a:ext cx="559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000" kern="1200" smtClean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ADB7C-1251-C844-91BF-8F73D90387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48050F-AE57-433F-8C23-44E817DE3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669" y="6356356"/>
            <a:ext cx="174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337E-8BD7-CC4C-A616-438C3AD72DF2}" type="datetime1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131F88B-2CF2-41F1-993B-8EF0794B2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FD5ACC-3F0B-4B0E-A2B2-F96FC9DCA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065" y="900027"/>
            <a:ext cx="10078605" cy="49244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EF7C2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5D34AA-806A-4BE8-818D-036982CBE9C5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1716066" y="1413518"/>
            <a:ext cx="10078604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800" b="0" kern="1200" spc="100" baseline="0" dirty="0" smtClean="0">
                <a:solidFill>
                  <a:srgbClr val="4C4C4C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5D716-7D2F-4994-897E-4F94C78716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26731" y="2011680"/>
            <a:ext cx="2967939" cy="27517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6214152-D782-433E-B251-5C0DF4257D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6066" y="2011680"/>
            <a:ext cx="6894534" cy="38691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spcBef>
                <a:spcPts val="600"/>
              </a:spcBef>
              <a:buClr>
                <a:srgbClr val="00639E"/>
              </a:buClr>
              <a:buSzPct val="50000"/>
              <a:buFontTx/>
              <a:buChar char="►"/>
              <a:defRPr sz="2000" b="1">
                <a:solidFill>
                  <a:srgbClr val="00639E"/>
                </a:solidFill>
                <a:latin typeface="Roboto Slab" pitchFamily="2" charset="0"/>
                <a:ea typeface="Roboto Slab" pitchFamily="2" charset="0"/>
              </a:defRPr>
            </a:lvl1pPr>
            <a:lvl2pPr marL="628650" indent="-168275">
              <a:spcBef>
                <a:spcPts val="600"/>
              </a:spcBef>
              <a:buClr>
                <a:schemeClr val="tx2"/>
              </a:buClr>
              <a:buSzPct val="100000"/>
              <a:buFont typeface="Arial Narrow" panose="020B0606020202030204" pitchFamily="34" charset="0"/>
              <a:buChar char="–"/>
              <a:defRPr sz="1800">
                <a:solidFill>
                  <a:srgbClr val="4C4C4C"/>
                </a:solidFill>
              </a:defRPr>
            </a:lvl2pPr>
            <a:lvl3pPr marL="1200150" indent="-164592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4C4C4C"/>
                </a:solidFill>
              </a:defRPr>
            </a:lvl3pPr>
            <a:lvl4pPr marL="1657350" indent="-164592">
              <a:spcBef>
                <a:spcPts val="600"/>
              </a:spcBef>
              <a:buFont typeface="Arial" panose="020B0604020202020204" pitchFamily="34" charset="0"/>
              <a:buChar char="•"/>
              <a:defRPr sz="1600" baseline="0">
                <a:solidFill>
                  <a:srgbClr val="4C4C4C"/>
                </a:solidFill>
              </a:defRPr>
            </a:lvl4pPr>
            <a:lvl5pPr marL="2114550" indent="-164592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Click to add 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3D2A62-7164-4B0D-9D2F-8F7A141B9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58" y="6356607"/>
            <a:ext cx="559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000" kern="1200" smtClean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ADB7C-1251-C844-91BF-8F73D90387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4A90DA8-365B-4F4B-8086-3172B34B9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669" y="6356356"/>
            <a:ext cx="174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337E-8BD7-CC4C-A616-438C3AD72DF2}" type="datetime1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A08F5E-CA60-45C4-A9A3-AC61D382B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581816-8355-4260-BF3E-1BAACD5E9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065" y="900027"/>
            <a:ext cx="10078605" cy="49244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EF7C2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71F0B5F-C25F-4193-B72D-2A1782D6579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1716066" y="1413518"/>
            <a:ext cx="10078604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800" b="0" kern="1200" spc="100" baseline="0" dirty="0" smtClean="0">
                <a:solidFill>
                  <a:srgbClr val="4C4C4C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B90401-50B0-4AB6-80DA-A3FAB6CD5D33}"/>
              </a:ext>
            </a:extLst>
          </p:cNvPr>
          <p:cNvSpPr/>
          <p:nvPr userDrawn="1"/>
        </p:nvSpPr>
        <p:spPr>
          <a:xfrm>
            <a:off x="8822870" y="0"/>
            <a:ext cx="2971800" cy="5154386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B3D0448-B035-40D3-ACF2-359A5E9D3B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6065" y="2011680"/>
            <a:ext cx="6894576" cy="38691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spcBef>
                <a:spcPts val="600"/>
              </a:spcBef>
              <a:buClr>
                <a:srgbClr val="00639E"/>
              </a:buClr>
              <a:buSzPct val="50000"/>
              <a:buFontTx/>
              <a:buChar char="►"/>
              <a:defRPr sz="2000" b="1">
                <a:solidFill>
                  <a:srgbClr val="00639E"/>
                </a:solidFill>
                <a:latin typeface="Roboto Slab" pitchFamily="2" charset="0"/>
                <a:ea typeface="Roboto Slab" pitchFamily="2" charset="0"/>
              </a:defRPr>
            </a:lvl1pPr>
            <a:lvl2pPr marL="628650" indent="-168275">
              <a:spcBef>
                <a:spcPts val="600"/>
              </a:spcBef>
              <a:buClr>
                <a:schemeClr val="tx2"/>
              </a:buClr>
              <a:buSzPct val="100000"/>
              <a:buFont typeface="Arial Narrow" panose="020B0606020202030204" pitchFamily="34" charset="0"/>
              <a:buChar char="–"/>
              <a:defRPr sz="1800">
                <a:solidFill>
                  <a:srgbClr val="4C4C4C"/>
                </a:solidFill>
              </a:defRPr>
            </a:lvl2pPr>
            <a:lvl3pPr marL="1200150" indent="-164592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4C4C4C"/>
                </a:solidFill>
              </a:defRPr>
            </a:lvl3pPr>
            <a:lvl4pPr marL="1657350" indent="-164592">
              <a:spcBef>
                <a:spcPts val="600"/>
              </a:spcBef>
              <a:buFont typeface="Arial" panose="020B0604020202020204" pitchFamily="34" charset="0"/>
              <a:buChar char="•"/>
              <a:defRPr sz="1600" baseline="0">
                <a:solidFill>
                  <a:srgbClr val="4C4C4C"/>
                </a:solidFill>
              </a:defRPr>
            </a:lvl4pPr>
            <a:lvl5pPr marL="2114550" indent="-164592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Click to add 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8DE2ED9-0988-4616-951D-85FDCC77F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5211" y="907425"/>
            <a:ext cx="2129733" cy="2896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>
                <a:solidFill>
                  <a:srgbClr val="00639E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Highlights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37A3F3-8EEF-4167-8F91-306350E4E17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255211" y="1395880"/>
            <a:ext cx="2125859" cy="34264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spcBef>
                <a:spcPts val="600"/>
              </a:spcBef>
              <a:buClr>
                <a:srgbClr val="00639E"/>
              </a:buClr>
              <a:buSzPct val="50000"/>
              <a:buFontTx/>
              <a:buChar char="►"/>
              <a:defRPr sz="1400" b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defRPr>
            </a:lvl1pPr>
            <a:lvl2pPr marL="746125" indent="-285750"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defRPr>
            </a:lvl2pPr>
            <a:lvl3pPr marL="12001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baseline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defRPr>
            </a:lvl3pPr>
            <a:lvl4pPr marL="1371600" indent="0">
              <a:spcBef>
                <a:spcPts val="600"/>
              </a:spcBef>
              <a:buNone/>
              <a:defRPr sz="1600" baseline="0">
                <a:solidFill>
                  <a:srgbClr val="4C4C4C"/>
                </a:solidFill>
              </a:defRPr>
            </a:lvl4pPr>
            <a:lvl5pPr marL="1828800" indent="0">
              <a:spcBef>
                <a:spcPts val="600"/>
              </a:spcBef>
              <a:buNone/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Bullets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323737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:a16="http://schemas.microsoft.com/office/drawing/2014/main" id="{925B6023-AFAC-4E6C-813E-2AF3A651C1CD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-14594" y="5577844"/>
            <a:ext cx="12206593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800" b="0" kern="1200" spc="100" baseline="0" dirty="0" smtClean="0">
                <a:solidFill>
                  <a:srgbClr val="4C4C4C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D6090-DE11-4B6F-BBBA-31EFD3EEE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6" b="23583"/>
          <a:stretch/>
        </p:blipFill>
        <p:spPr>
          <a:xfrm>
            <a:off x="6176" y="1"/>
            <a:ext cx="12185823" cy="41086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BCEAD9-C2B4-4D83-BAD0-3B74C77F0A92}"/>
              </a:ext>
            </a:extLst>
          </p:cNvPr>
          <p:cNvSpPr/>
          <p:nvPr userDrawn="1"/>
        </p:nvSpPr>
        <p:spPr>
          <a:xfrm>
            <a:off x="0" y="1"/>
            <a:ext cx="12192000" cy="4108623"/>
          </a:xfrm>
          <a:prstGeom prst="rect">
            <a:avLst/>
          </a:prstGeom>
          <a:solidFill>
            <a:srgbClr val="00639E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639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A31477-61EE-48B0-8EE6-E6739B5EDCA1}"/>
              </a:ext>
            </a:extLst>
          </p:cNvPr>
          <p:cNvGrpSpPr/>
          <p:nvPr userDrawn="1"/>
        </p:nvGrpSpPr>
        <p:grpSpPr>
          <a:xfrm>
            <a:off x="5057030" y="2780622"/>
            <a:ext cx="2077939" cy="2077939"/>
            <a:chOff x="3546977" y="1874814"/>
            <a:chExt cx="2077939" cy="207793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FBCD77-531C-483C-BBF3-86D96A7D162B}"/>
                </a:ext>
              </a:extLst>
            </p:cNvPr>
            <p:cNvSpPr/>
            <p:nvPr userDrawn="1"/>
          </p:nvSpPr>
          <p:spPr>
            <a:xfrm>
              <a:off x="3546977" y="1874814"/>
              <a:ext cx="2077939" cy="2077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D2B728-1E13-4F24-AE72-D2DA34D5A2B4}"/>
                </a:ext>
              </a:extLst>
            </p:cNvPr>
            <p:cNvSpPr/>
            <p:nvPr userDrawn="1"/>
          </p:nvSpPr>
          <p:spPr>
            <a:xfrm>
              <a:off x="3793281" y="2085602"/>
              <a:ext cx="1582495" cy="1582495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EF7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4016AC8-B196-40D5-AB99-208C9AD49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963999"/>
            <a:ext cx="12191998" cy="492443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EF7C2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b="1" dirty="0">
                <a:solidFill>
                  <a:srgbClr val="EF7C22"/>
                </a:solidFill>
              </a:rPr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56158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8E6568-3BD9-40A2-806F-7AC14C4AE1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602" y="6057892"/>
            <a:ext cx="3405351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rgbClr val="00639E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504171C-6AE0-4A9F-969B-0132A4125ED0}"/>
              </a:ext>
            </a:extLst>
          </p:cNvPr>
          <p:cNvSpPr/>
          <p:nvPr userDrawn="1"/>
        </p:nvSpPr>
        <p:spPr>
          <a:xfrm>
            <a:off x="10720247" y="4839174"/>
            <a:ext cx="676405" cy="3095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503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CE58D1-F158-4D71-8331-6B644CA3CB29}"/>
              </a:ext>
            </a:extLst>
          </p:cNvPr>
          <p:cNvSpPr/>
          <p:nvPr userDrawn="1"/>
        </p:nvSpPr>
        <p:spPr>
          <a:xfrm>
            <a:off x="0" y="3680"/>
            <a:ext cx="12192000" cy="478920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09753E-4A78-4DBF-9300-41245B8F3BAC}"/>
              </a:ext>
            </a:extLst>
          </p:cNvPr>
          <p:cNvSpPr/>
          <p:nvPr userDrawn="1"/>
        </p:nvSpPr>
        <p:spPr>
          <a:xfrm>
            <a:off x="-344237" y="171275"/>
            <a:ext cx="2077939" cy="20779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F6AFEF-CF2A-4053-BC38-84A64E5870FC}"/>
              </a:ext>
            </a:extLst>
          </p:cNvPr>
          <p:cNvSpPr/>
          <p:nvPr userDrawn="1"/>
        </p:nvSpPr>
        <p:spPr>
          <a:xfrm>
            <a:off x="-135508" y="382063"/>
            <a:ext cx="1582495" cy="1582495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954906-5476-49D2-97E4-33C17CF3C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58" y="6356607"/>
            <a:ext cx="559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000" kern="1200" smtClean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ADB7C-1251-C844-91BF-8F73D90387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FE102C1-A3EF-4FFF-BB6A-716A1FFE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669" y="6356356"/>
            <a:ext cx="174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337E-8BD7-CC4C-A616-438C3AD72DF2}" type="datetime1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9C3237-A651-445E-8D1D-DBCC89ADF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DDD7-7640-4268-979B-A01714A4C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Savings Accounts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84C1B-C4CF-4DA4-9B5A-99B81A47A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Savings for Both Employers and Employees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411BD-297B-4C66-8D62-952E0D0C5B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22" y="3478492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9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A3D0-722A-4C0D-B837-AAA7BD0E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HSA 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88320-3CA7-4733-881A-8AAE51D9F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066" y="2011679"/>
            <a:ext cx="9244935" cy="443041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0" dirty="0">
                <a:solidFill>
                  <a:srgbClr val="4C4C4C"/>
                </a:solidFill>
              </a:rPr>
              <a:t>Online account access engages participants and increases HSA value</a:t>
            </a:r>
          </a:p>
          <a:p>
            <a:pPr marL="0" indent="0">
              <a:spcAft>
                <a:spcPts val="600"/>
              </a:spcAft>
              <a:buNone/>
            </a:pPr>
            <a:endParaRPr lang="en-US" sz="400" b="0" dirty="0">
              <a:solidFill>
                <a:srgbClr val="4C4C4C"/>
              </a:solidFill>
            </a:endParaRPr>
          </a:p>
          <a:p>
            <a:r>
              <a:rPr lang="en-US" sz="2100" dirty="0"/>
              <a:t>Full account details:</a:t>
            </a:r>
            <a:r>
              <a:rPr lang="en-US" sz="2100" b="0" dirty="0"/>
              <a:t> </a:t>
            </a:r>
            <a:r>
              <a:rPr lang="en-US" sz="2100" b="0" dirty="0">
                <a:solidFill>
                  <a:srgbClr val="4C4C4C"/>
                </a:solidFill>
              </a:rPr>
              <a:t>View plan details and account history, </a:t>
            </a:r>
            <a:br>
              <a:rPr lang="en-US" sz="2100" b="0" dirty="0">
                <a:solidFill>
                  <a:srgbClr val="4C4C4C"/>
                </a:solidFill>
              </a:rPr>
            </a:br>
            <a:r>
              <a:rPr lang="en-US" sz="2100" b="0" dirty="0">
                <a:solidFill>
                  <a:srgbClr val="4C4C4C"/>
                </a:solidFill>
              </a:rPr>
              <a:t>including prior year activity</a:t>
            </a:r>
          </a:p>
          <a:p>
            <a:endParaRPr lang="en-US" sz="400" b="0" dirty="0"/>
          </a:p>
          <a:p>
            <a:r>
              <a:rPr lang="en-US" sz="2100" dirty="0"/>
              <a:t>Account management: </a:t>
            </a:r>
            <a:r>
              <a:rPr lang="en-US" sz="2100" b="0" dirty="0">
                <a:solidFill>
                  <a:srgbClr val="4C4C4C"/>
                </a:solidFill>
              </a:rPr>
              <a:t>Contribute to HSA, invest funds, view HSA </a:t>
            </a:r>
            <a:br>
              <a:rPr lang="en-US" sz="2100" b="0" dirty="0">
                <a:solidFill>
                  <a:srgbClr val="4C4C4C"/>
                </a:solidFill>
              </a:rPr>
            </a:br>
            <a:r>
              <a:rPr lang="en-US" sz="2100" b="0" dirty="0">
                <a:solidFill>
                  <a:srgbClr val="4C4C4C"/>
                </a:solidFill>
              </a:rPr>
              <a:t>statements, bill payment, and more</a:t>
            </a:r>
          </a:p>
          <a:p>
            <a:endParaRPr lang="en-US" sz="400" b="0" dirty="0">
              <a:solidFill>
                <a:srgbClr val="4C4C4C"/>
              </a:solidFill>
            </a:endParaRPr>
          </a:p>
          <a:p>
            <a:r>
              <a:rPr lang="en-US" sz="2100" dirty="0"/>
              <a:t>Multimedia education: </a:t>
            </a:r>
            <a:r>
              <a:rPr lang="en-US" sz="2100" b="0" dirty="0">
                <a:solidFill>
                  <a:srgbClr val="4C4C4C"/>
                </a:solidFill>
              </a:rPr>
              <a:t>Access educational videos and interactive </a:t>
            </a:r>
            <a:br>
              <a:rPr lang="en-US" sz="2100" b="0" dirty="0">
                <a:solidFill>
                  <a:srgbClr val="4C4C4C"/>
                </a:solidFill>
              </a:rPr>
            </a:br>
            <a:r>
              <a:rPr lang="en-US" sz="2100" b="0" dirty="0">
                <a:solidFill>
                  <a:srgbClr val="4C4C4C"/>
                </a:solidFill>
              </a:rPr>
              <a:t>calculators to learn more about health benefit accounts and make</a:t>
            </a:r>
            <a:br>
              <a:rPr lang="en-US" sz="2100" b="0" dirty="0">
                <a:solidFill>
                  <a:srgbClr val="4C4C4C"/>
                </a:solidFill>
              </a:rPr>
            </a:br>
            <a:r>
              <a:rPr lang="en-US" sz="2100" b="0" dirty="0">
                <a:solidFill>
                  <a:srgbClr val="4C4C4C"/>
                </a:solidFill>
              </a:rPr>
              <a:t>|critical spend/save decisions</a:t>
            </a:r>
          </a:p>
          <a:p>
            <a:endParaRPr lang="en-US" sz="400" b="0" dirty="0"/>
          </a:p>
          <a:p>
            <a:r>
              <a:rPr lang="en-US" sz="2100" dirty="0"/>
              <a:t>Manage claims: </a:t>
            </a:r>
            <a:r>
              <a:rPr lang="en-US" sz="2100" b="0" dirty="0">
                <a:solidFill>
                  <a:srgbClr val="4C4C4C"/>
                </a:solidFill>
              </a:rPr>
              <a:t>Submit new claims, upload receipts, and </a:t>
            </a:r>
            <a:br>
              <a:rPr lang="en-US" sz="2100" b="0" dirty="0">
                <a:solidFill>
                  <a:srgbClr val="4C4C4C"/>
                </a:solidFill>
              </a:rPr>
            </a:br>
            <a:r>
              <a:rPr lang="en-US" sz="2100" b="0" dirty="0">
                <a:solidFill>
                  <a:srgbClr val="4C4C4C"/>
                </a:solidFill>
              </a:rPr>
              <a:t>check claims status</a:t>
            </a:r>
          </a:p>
          <a:p>
            <a:endParaRPr lang="en-US" sz="300" b="0" dirty="0"/>
          </a:p>
          <a:p>
            <a:r>
              <a:rPr lang="en-US" sz="2100" dirty="0"/>
              <a:t>Communications: </a:t>
            </a:r>
            <a:r>
              <a:rPr lang="en-US" sz="2100" b="0" dirty="0">
                <a:solidFill>
                  <a:srgbClr val="4C4C4C"/>
                </a:solidFill>
              </a:rPr>
              <a:t>View a complete history of account </a:t>
            </a:r>
            <a:br>
              <a:rPr lang="en-US" sz="2100" b="0" dirty="0">
                <a:solidFill>
                  <a:srgbClr val="4C4C4C"/>
                </a:solidFill>
              </a:rPr>
            </a:br>
            <a:r>
              <a:rPr lang="en-US" sz="2100" b="0" dirty="0">
                <a:solidFill>
                  <a:srgbClr val="4C4C4C"/>
                </a:solidFill>
              </a:rPr>
              <a:t>communications and manage personal preferences</a:t>
            </a:r>
          </a:p>
          <a:p>
            <a:endParaRPr lang="en-US" sz="300" b="0" dirty="0">
              <a:solidFill>
                <a:srgbClr val="4C4C4C"/>
              </a:solidFill>
            </a:endParaRPr>
          </a:p>
          <a:p>
            <a:r>
              <a:rPr lang="en-US" sz="2100" dirty="0"/>
              <a:t>Access savings: </a:t>
            </a:r>
            <a:r>
              <a:rPr lang="en-US" sz="2100" b="0" dirty="0">
                <a:solidFill>
                  <a:srgbClr val="4C4C4C"/>
                </a:solidFill>
              </a:rPr>
              <a:t>Take advantage of retail discounts, coupons, </a:t>
            </a:r>
            <a:br>
              <a:rPr lang="en-US" sz="2100" b="0" dirty="0">
                <a:solidFill>
                  <a:srgbClr val="4C4C4C"/>
                </a:solidFill>
              </a:rPr>
            </a:br>
            <a:r>
              <a:rPr lang="en-US" sz="2100" b="0" dirty="0">
                <a:solidFill>
                  <a:srgbClr val="4C4C4C"/>
                </a:solidFill>
              </a:rPr>
              <a:t>and online shopping offers</a:t>
            </a:r>
          </a:p>
          <a:p>
            <a:endParaRPr lang="en-US" sz="300" b="0" dirty="0"/>
          </a:p>
          <a:p>
            <a:r>
              <a:rPr lang="en-US" sz="2100" dirty="0"/>
              <a:t>Self-service: </a:t>
            </a:r>
            <a:r>
              <a:rPr lang="en-US" sz="2100" b="0" dirty="0">
                <a:solidFill>
                  <a:srgbClr val="4C4C4C"/>
                </a:solidFill>
              </a:rPr>
              <a:t>Take advantage of expanded account servicing options to manage debit cards, personal information, and security settings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6843DB-4F2D-4DDA-B3F1-07664613B13D}"/>
              </a:ext>
            </a:extLst>
          </p:cNvPr>
          <p:cNvGrpSpPr/>
          <p:nvPr/>
        </p:nvGrpSpPr>
        <p:grpSpPr>
          <a:xfrm>
            <a:off x="7722255" y="2745145"/>
            <a:ext cx="5268716" cy="2676361"/>
            <a:chOff x="6716711" y="2388308"/>
            <a:chExt cx="6141252" cy="2972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35B947-E5A9-40C2-BAA5-B804715A9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7560" y="2388308"/>
              <a:ext cx="5279555" cy="29725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AC22870-9F53-450D-8C25-E36C2D3D8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411" b="8833"/>
            <a:stretch/>
          </p:blipFill>
          <p:spPr>
            <a:xfrm>
              <a:off x="6716711" y="2524602"/>
              <a:ext cx="6141252" cy="243916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51B210-45FE-448B-9B0B-0DDD8528FFB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15157"/>
            <a:ext cx="975360" cy="9753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B9154576-D8D9-4C71-AE85-2AAB07D90487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US" dirty="0"/>
              <a:t>Access you </a:t>
            </a:r>
            <a:r>
              <a:rPr lang="en-US" dirty="0" err="1"/>
              <a:t>myOCA</a:t>
            </a:r>
            <a:r>
              <a:rPr lang="en-US" dirty="0"/>
              <a:t> online account at oca125.com/</a:t>
            </a:r>
            <a:r>
              <a:rPr lang="en-US" dirty="0" err="1"/>
              <a:t>myoca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A3D0-722A-4C0D-B837-AAA7BD0E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HSA 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88320-3CA7-4733-881A-8AAE51D9F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066" y="2011680"/>
            <a:ext cx="8048808" cy="469746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0" dirty="0">
                <a:solidFill>
                  <a:srgbClr val="4C4C4C"/>
                </a:solidFill>
              </a:rPr>
              <a:t>Engage participants on the go</a:t>
            </a:r>
          </a:p>
          <a:p>
            <a:pPr marL="0" indent="0">
              <a:spcAft>
                <a:spcPts val="600"/>
              </a:spcAft>
              <a:buNone/>
            </a:pPr>
            <a:endParaRPr lang="en-US" sz="400" b="0" dirty="0">
              <a:solidFill>
                <a:srgbClr val="4C4C4C"/>
              </a:solidFill>
            </a:endParaRPr>
          </a:p>
          <a:p>
            <a:r>
              <a:rPr lang="en-US" sz="1900" dirty="0"/>
              <a:t>Access accounts:</a:t>
            </a:r>
            <a:r>
              <a:rPr lang="en-US" sz="1900" b="0" dirty="0"/>
              <a:t> </a:t>
            </a:r>
            <a:r>
              <a:rPr lang="en-US" sz="1900" b="0" dirty="0">
                <a:solidFill>
                  <a:srgbClr val="4C4C4C"/>
                </a:solidFill>
              </a:rPr>
              <a:t>Check balances, view transaction history, fund HSA, and more</a:t>
            </a:r>
          </a:p>
          <a:p>
            <a:endParaRPr lang="en-US" sz="400" b="0" dirty="0"/>
          </a:p>
          <a:p>
            <a:r>
              <a:rPr lang="en-US" sz="1900" dirty="0"/>
              <a:t>Ask questions: </a:t>
            </a:r>
            <a:r>
              <a:rPr lang="en-US" sz="1900" b="0" dirty="0">
                <a:solidFill>
                  <a:srgbClr val="4C4C4C"/>
                </a:solidFill>
              </a:rPr>
              <a:t>Emma, a voice-activated intelligent assistant, provides answers to common questions about health benefit accounts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sz="1900" dirty="0"/>
              <a:t>Manage claims: </a:t>
            </a:r>
            <a:r>
              <a:rPr lang="en-US" sz="1900" b="0" dirty="0">
                <a:solidFill>
                  <a:srgbClr val="4C4C4C"/>
                </a:solidFill>
              </a:rPr>
              <a:t>Submit new claims, upload receipts, and check </a:t>
            </a:r>
            <a:br>
              <a:rPr lang="en-US" sz="1900" b="0" dirty="0">
                <a:solidFill>
                  <a:srgbClr val="4C4C4C"/>
                </a:solidFill>
              </a:rPr>
            </a:br>
            <a:r>
              <a:rPr lang="en-US" sz="1900" b="0" dirty="0">
                <a:solidFill>
                  <a:srgbClr val="4C4C4C"/>
                </a:solidFill>
              </a:rPr>
              <a:t>claims status</a:t>
            </a:r>
          </a:p>
          <a:p>
            <a:endParaRPr lang="en-US" sz="400" b="0" dirty="0"/>
          </a:p>
          <a:p>
            <a:r>
              <a:rPr lang="en-US" sz="1900" dirty="0"/>
              <a:t>Track and pay expenses:</a:t>
            </a:r>
            <a:r>
              <a:rPr lang="en-US" sz="1900" b="0" dirty="0"/>
              <a:t> </a:t>
            </a:r>
            <a:r>
              <a:rPr lang="en-US" sz="1900" b="0" dirty="0">
                <a:solidFill>
                  <a:srgbClr val="4C4C4C"/>
                </a:solidFill>
              </a:rPr>
              <a:t>Track medical claims and other expenses, </a:t>
            </a:r>
            <a:br>
              <a:rPr lang="en-US" sz="1900" b="0" dirty="0">
                <a:solidFill>
                  <a:srgbClr val="4C4C4C"/>
                </a:solidFill>
              </a:rPr>
            </a:br>
            <a:r>
              <a:rPr lang="en-US" sz="1900" b="0" dirty="0">
                <a:solidFill>
                  <a:srgbClr val="4C4C4C"/>
                </a:solidFill>
              </a:rPr>
              <a:t>plus pay bills electronically</a:t>
            </a:r>
          </a:p>
          <a:p>
            <a:endParaRPr lang="en-US" sz="400" b="0" dirty="0"/>
          </a:p>
          <a:p>
            <a:r>
              <a:rPr lang="en-US" sz="1900" dirty="0"/>
              <a:t>Access cards: </a:t>
            </a:r>
            <a:r>
              <a:rPr lang="en-US" sz="1900" b="0" dirty="0">
                <a:solidFill>
                  <a:srgbClr val="4C4C4C"/>
                </a:solidFill>
              </a:rPr>
              <a:t>Manage card details, access PINs, and initiate card replacement for lost/stolen cards</a:t>
            </a:r>
          </a:p>
          <a:p>
            <a:endParaRPr lang="en-US" sz="400" b="0" dirty="0"/>
          </a:p>
          <a:p>
            <a:r>
              <a:rPr lang="en-US" sz="1900" dirty="0"/>
              <a:t>Receive alerts: </a:t>
            </a:r>
            <a:r>
              <a:rPr lang="en-US" sz="1900" b="0" dirty="0">
                <a:solidFill>
                  <a:srgbClr val="4C4C4C"/>
                </a:solidFill>
              </a:rPr>
              <a:t>View real-time alerts, important account messages, </a:t>
            </a:r>
            <a:br>
              <a:rPr lang="en-US" sz="1900" b="0" dirty="0">
                <a:solidFill>
                  <a:srgbClr val="4C4C4C"/>
                </a:solidFill>
              </a:rPr>
            </a:br>
            <a:r>
              <a:rPr lang="en-US" sz="1900" b="0" dirty="0">
                <a:solidFill>
                  <a:srgbClr val="4C4C4C"/>
                </a:solidFill>
              </a:rPr>
              <a:t>and edit preferred delivery methods</a:t>
            </a:r>
          </a:p>
          <a:p>
            <a:endParaRPr lang="en-US" sz="400" b="0" dirty="0"/>
          </a:p>
          <a:p>
            <a:r>
              <a:rPr lang="en-US" sz="1900" dirty="0"/>
              <a:t>Update profile: </a:t>
            </a:r>
            <a:r>
              <a:rPr lang="en-US" sz="1900" b="0" dirty="0">
                <a:solidFill>
                  <a:srgbClr val="4C4C4C"/>
                </a:solidFill>
              </a:rPr>
              <a:t>Update personal information, including email and mobile phone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DB0908-35EB-480C-81A7-70B55CF58786}"/>
              </a:ext>
            </a:extLst>
          </p:cNvPr>
          <p:cNvGrpSpPr/>
          <p:nvPr/>
        </p:nvGrpSpPr>
        <p:grpSpPr>
          <a:xfrm>
            <a:off x="9835241" y="2376739"/>
            <a:ext cx="1959429" cy="3638938"/>
            <a:chOff x="8480799" y="2128756"/>
            <a:chExt cx="1959429" cy="36389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28C83B-A36A-4179-AEB2-76BAC9D6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799" y="2128756"/>
              <a:ext cx="1959429" cy="363893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9936081-028C-4D2A-BAE2-1C8B44C6F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001" t="11364" r="1931"/>
            <a:stretch/>
          </p:blipFill>
          <p:spPr>
            <a:xfrm>
              <a:off x="8561987" y="2500949"/>
              <a:ext cx="1807874" cy="290288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843387-E61C-4150-AC7B-2D862C9CD90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15157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C81E-83BB-4D42-86DA-84F8D9CB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Accounts (HSAs)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6F253-FF5E-4AD8-B9B6-3B30E4A6B88D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US" dirty="0"/>
              <a:t>What is an HSA?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0E870-3575-436D-8BA6-00B036F12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066" y="2011680"/>
            <a:ext cx="10078604" cy="3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4C4C4C"/>
                </a:solidFill>
              </a:rPr>
              <a:t>A health savings account (HSA) offers your employees a tax-advantaged way to </a:t>
            </a:r>
            <a:br>
              <a:rPr lang="en-US" b="0" dirty="0">
                <a:solidFill>
                  <a:srgbClr val="4C4C4C"/>
                </a:solidFill>
              </a:rPr>
            </a:br>
            <a:r>
              <a:rPr lang="en-US" b="0" dirty="0">
                <a:solidFill>
                  <a:srgbClr val="4C4C4C"/>
                </a:solidFill>
              </a:rPr>
              <a:t>pay for healthcare and encourages them to save for out-of-pocket expenses. The employee must be covered by a high-deductible health plan to be able to take advantage of an HSA.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HSA advantages:</a:t>
            </a:r>
          </a:p>
          <a:p>
            <a: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Triple tax savings</a:t>
            </a:r>
          </a:p>
          <a:p>
            <a: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Interest and investments</a:t>
            </a:r>
          </a:p>
          <a:p>
            <a: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Easy access to funds with a debit card and </a:t>
            </a:r>
            <a:b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</a:br>
            <a: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online account</a:t>
            </a:r>
          </a:p>
          <a:p>
            <a: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Portable – an employee can take the account with </a:t>
            </a:r>
            <a:b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</a:br>
            <a: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them if they leave the company</a:t>
            </a:r>
          </a:p>
        </p:txBody>
      </p:sp>
      <p:pic>
        <p:nvPicPr>
          <p:cNvPr id="5" name="Picture Placeholder 4" descr="shutterstock_137194787.jpg">
            <a:extLst>
              <a:ext uri="{FF2B5EF4-FFF2-40B4-BE49-F238E27FC236}">
                <a16:creationId xmlns:a16="http://schemas.microsoft.com/office/drawing/2014/main" id="{ECC5DED1-5816-463F-B3BC-52E5F8FCE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8680191" y="3258372"/>
            <a:ext cx="2669706" cy="2475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AD3A2-9E12-46D8-99D2-1140A87C54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58568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A619D7-40F8-46B7-9314-794FCA26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HSA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F36E8-52D2-4AF6-A97F-EDA777B128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07" y="33299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5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C6B5-EFC1-4879-A739-6D611967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25D5A-296C-430F-B0D0-071508F1B90D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US" dirty="0"/>
              <a:t>Eligible participants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1873A-50CC-47EB-9048-B462EDA5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066" y="2011680"/>
            <a:ext cx="6474897" cy="38691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Who is eligible to participate?</a:t>
            </a:r>
          </a:p>
          <a:p>
            <a:pPr marL="0" indent="0">
              <a:buNone/>
            </a:pPr>
            <a:endParaRPr lang="en-US" sz="600" b="0" dirty="0">
              <a:solidFill>
                <a:srgbClr val="4C4C4C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4C4C4C"/>
                </a:solidFill>
              </a:rPr>
              <a:t>An employee or individual can contribute to an </a:t>
            </a:r>
            <a:br>
              <a:rPr lang="en-US" b="0" dirty="0">
                <a:solidFill>
                  <a:srgbClr val="4C4C4C"/>
                </a:solidFill>
              </a:rPr>
            </a:br>
            <a:r>
              <a:rPr lang="en-US" b="0" dirty="0">
                <a:solidFill>
                  <a:srgbClr val="4C4C4C"/>
                </a:solidFill>
              </a:rPr>
              <a:t>HSA as long as they are:</a:t>
            </a:r>
          </a:p>
          <a:p>
            <a:endParaRPr lang="en-US" sz="600" b="0" dirty="0">
              <a:solidFill>
                <a:srgbClr val="4C4C4C"/>
              </a:solidFill>
            </a:endParaRPr>
          </a:p>
          <a:p>
            <a:r>
              <a:rPr lang="en-US" b="0" dirty="0">
                <a:solidFill>
                  <a:srgbClr val="4C4C4C"/>
                </a:solidFill>
              </a:rPr>
              <a:t>Covered by a qualified HDHP</a:t>
            </a:r>
          </a:p>
          <a:p>
            <a:r>
              <a:rPr lang="en-US" b="0" dirty="0">
                <a:solidFill>
                  <a:srgbClr val="4C4C4C"/>
                </a:solidFill>
              </a:rPr>
              <a:t>Not covered by another “first-dollar coverage” health insurance</a:t>
            </a:r>
          </a:p>
          <a:p>
            <a:r>
              <a:rPr lang="en-US" b="0" dirty="0">
                <a:solidFill>
                  <a:srgbClr val="4C4C4C"/>
                </a:solidFill>
              </a:rPr>
              <a:t>Not enrolled in Medicare</a:t>
            </a:r>
          </a:p>
          <a:p>
            <a:r>
              <a:rPr lang="en-US" b="0" dirty="0">
                <a:solidFill>
                  <a:srgbClr val="4C4C4C"/>
                </a:solidFill>
              </a:rPr>
              <a:t>Cannot be claimed as a dependent on someone else’s tax return</a:t>
            </a:r>
          </a:p>
        </p:txBody>
      </p:sp>
      <p:pic>
        <p:nvPicPr>
          <p:cNvPr id="5" name="Picture Placeholder 6" descr="86531644 thinkstock.jpg">
            <a:extLst>
              <a:ext uri="{FF2B5EF4-FFF2-40B4-BE49-F238E27FC236}">
                <a16:creationId xmlns:a16="http://schemas.microsoft.com/office/drawing/2014/main" id="{55200E44-BDAA-4BCF-8D85-59C523E22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>
            <a:fillRect/>
          </a:stretch>
        </p:blipFill>
        <p:spPr>
          <a:xfrm>
            <a:off x="8512696" y="2054072"/>
            <a:ext cx="3662362" cy="3395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57E66-1CDA-4D06-ABDB-2C1BA624C0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3" y="713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CAC9E5-1355-4B43-9F09-FE1CEAEF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62DD048-4A0E-421F-84B0-7E4C294D17E1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US" dirty="0"/>
              <a:t>How it works for employees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676A12-64AD-42B1-A2A5-16A5838A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Employer Disbursement </a:t>
            </a:r>
          </a:p>
          <a:p>
            <a:pPr lvl="1"/>
            <a:r>
              <a:rPr lang="en-US" dirty="0"/>
              <a:t>Everyone receives $250</a:t>
            </a:r>
          </a:p>
          <a:p>
            <a:pPr lvl="1"/>
            <a:r>
              <a:rPr lang="en-US" dirty="0"/>
              <a:t>Additional $750 can be earned through the completion of your annual physical </a:t>
            </a:r>
          </a:p>
          <a:p>
            <a:pPr lvl="1"/>
            <a:endParaRPr lang="en-US" dirty="0"/>
          </a:p>
          <a:p>
            <a:r>
              <a:rPr lang="en-US" dirty="0"/>
              <a:t>Voluntary salary reduction election</a:t>
            </a:r>
          </a:p>
          <a:p>
            <a:pPr lvl="1"/>
            <a:r>
              <a:rPr lang="en-US" dirty="0">
                <a:latin typeface="Roboto Slab" pitchFamily="2" charset="0"/>
                <a:ea typeface="Roboto Slab" pitchFamily="2" charset="0"/>
              </a:rPr>
              <a:t>An HSA enables an employee to be reimbursed with his or her own pre-tax dollars for eligible expenses not covered by a health plan. An employee participating in an HSA voluntarily elects to reduce his or her salary by a specified amount each year.</a:t>
            </a:r>
          </a:p>
          <a:p>
            <a:endParaRPr lang="en-US" dirty="0"/>
          </a:p>
          <a:p>
            <a:r>
              <a:rPr lang="en-US" dirty="0"/>
              <a:t>Triple tax advantage</a:t>
            </a: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lvl="1"/>
            <a:r>
              <a:rPr lang="en-US" dirty="0">
                <a:latin typeface="Roboto Slab" pitchFamily="2" charset="0"/>
                <a:ea typeface="Roboto Slab" pitchFamily="2" charset="0"/>
              </a:rPr>
              <a:t>Contributions are made tax free</a:t>
            </a:r>
          </a:p>
          <a:p>
            <a:pPr lvl="1"/>
            <a:r>
              <a:rPr lang="en-US" dirty="0">
                <a:latin typeface="Roboto Slab" pitchFamily="2" charset="0"/>
                <a:ea typeface="Roboto Slab" pitchFamily="2" charset="0"/>
              </a:rPr>
              <a:t>Balance earns interest tax free</a:t>
            </a:r>
          </a:p>
          <a:p>
            <a:pPr lvl="1"/>
            <a:r>
              <a:rPr lang="en-US" dirty="0">
                <a:latin typeface="Roboto Slab" pitchFamily="2" charset="0"/>
                <a:ea typeface="Roboto Slab" pitchFamily="2" charset="0"/>
              </a:rPr>
              <a:t>Qualified distributions from the account are tax free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CC6526-B0EF-4827-8B9F-9A35A51A1E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Sample Employee Savings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F8C3A5-9E49-4CF8-B849-DE8D1F967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12069"/>
              </p:ext>
            </p:extLst>
          </p:nvPr>
        </p:nvGraphicFramePr>
        <p:xfrm>
          <a:off x="9255211" y="1392470"/>
          <a:ext cx="2242026" cy="2372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908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4C4C4C"/>
                        </a:solidFill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 marL="0" marR="0" marT="0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No HSA</a:t>
                      </a:r>
                    </a:p>
                  </a:txBody>
                  <a:tcPr marL="0" marR="0" marT="0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With HSA</a:t>
                      </a:r>
                    </a:p>
                  </a:txBody>
                  <a:tcPr marL="0" marR="0" marT="0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0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Salary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$36,000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$36,000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90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Contribution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—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$3,550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90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Taxable Income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$36,000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$32,450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90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Taxes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$10,800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$9,735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90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Healthcare</a:t>
                      </a:r>
                      <a:r>
                        <a:rPr lang="en-US" sz="1000" baseline="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 Expenses</a:t>
                      </a:r>
                      <a:endParaRPr lang="en-US" sz="1000" dirty="0">
                        <a:solidFill>
                          <a:srgbClr val="4C4C4C"/>
                        </a:solidFill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$3,500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—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08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Spendable</a:t>
                      </a:r>
                      <a:r>
                        <a:rPr lang="en-US" sz="1000" baseline="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  <a:cs typeface="+mn-cs"/>
                        </a:rPr>
                        <a:t>Income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$21,700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4C4C4C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$22,715</a:t>
                      </a:r>
                    </a:p>
                  </a:txBody>
                  <a:tcPr marL="0" marR="0" marT="0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DA3186C-BBAC-435D-9482-5C7A220A80C2}"/>
              </a:ext>
            </a:extLst>
          </p:cNvPr>
          <p:cNvSpPr txBox="1">
            <a:spLocks/>
          </p:cNvSpPr>
          <p:nvPr/>
        </p:nvSpPr>
        <p:spPr>
          <a:xfrm>
            <a:off x="9255211" y="3960190"/>
            <a:ext cx="1887538" cy="380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4C4C4C"/>
                </a:solidFill>
                <a:latin typeface="Roboto Slab" pitchFamily="2" charset="0"/>
                <a:ea typeface="Roboto Slab" pitchFamily="2" charset="0"/>
                <a:cs typeface="Calibri"/>
              </a:rPr>
              <a:t>$1,038</a:t>
            </a:r>
            <a:r>
              <a:rPr lang="en-US" sz="1800">
                <a:solidFill>
                  <a:srgbClr val="4C4C4C"/>
                </a:solidFill>
                <a:latin typeface="Roboto Slab" pitchFamily="2" charset="0"/>
                <a:ea typeface="Roboto Slab" pitchFamily="2" charset="0"/>
                <a:cs typeface="Calibri Light"/>
              </a:rPr>
              <a:t> </a:t>
            </a:r>
            <a:r>
              <a:rPr lang="en-US" sz="140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in </a:t>
            </a:r>
            <a:r>
              <a:rPr lang="en-US" sz="1400" spc="3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savings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E608F5-C609-4CDE-A953-2D2FE8F6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3" y="713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4704-7C3D-46BF-865E-F4CEB64D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66E64-4E53-47BA-BAFC-658422F067CF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US" dirty="0"/>
              <a:t>How it works for employees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C91BB-850E-48E3-BB6E-8D6DBF37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Contribution limits</a:t>
            </a:r>
          </a:p>
          <a:p>
            <a:r>
              <a:rPr lang="en-US" b="0" dirty="0">
                <a:solidFill>
                  <a:srgbClr val="4C4C4C"/>
                </a:solidFill>
              </a:rPr>
              <a:t>The IRS sets annual limits on HSA contributions. The limit includes contributions from all sources. The 2021 annual contribution limits are:</a:t>
            </a:r>
          </a:p>
          <a:p>
            <a:pPr lvl="1"/>
            <a:r>
              <a:rPr lang="en-US" dirty="0">
                <a:latin typeface="Roboto Slab" pitchFamily="2" charset="0"/>
                <a:ea typeface="Roboto Slab" pitchFamily="2" charset="0"/>
              </a:rPr>
              <a:t>$3,600 for an individual</a:t>
            </a:r>
          </a:p>
          <a:p>
            <a:pPr lvl="1"/>
            <a:r>
              <a:rPr lang="en-US">
                <a:latin typeface="Roboto Slab" pitchFamily="2" charset="0"/>
                <a:ea typeface="Roboto Slab" pitchFamily="2" charset="0"/>
              </a:rPr>
              <a:t>$7,200 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for a family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Catch-up contributions</a:t>
            </a:r>
          </a:p>
          <a:p>
            <a:r>
              <a:rPr lang="en-US" b="0" dirty="0">
                <a:solidFill>
                  <a:srgbClr val="4C4C4C"/>
                </a:solidFill>
                <a:latin typeface="Roboto Slab" pitchFamily="2" charset="0"/>
                <a:ea typeface="Roboto Slab" pitchFamily="2" charset="0"/>
              </a:rPr>
              <a:t>Account holders who are 55 or older are allowed to make an additional $1,000 contribution each year. The full catch-up contribution can be made in the year they turn 55. Individuals may not make catch-up contributions for spouses turning 55, as only the account holder’s age is taken into consideration.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C9BA4-387E-445D-BA9F-23C9FBB0E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Contribution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F20B1-5EA2-4730-824B-DF7FC02FCA2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Direct deposit: </a:t>
            </a:r>
            <a:r>
              <a:rPr lang="en-US" dirty="0"/>
              <a:t>You may offer pre- or post-tax payroll deductions.</a:t>
            </a:r>
          </a:p>
          <a:p>
            <a:r>
              <a:rPr lang="en-US" b="1" dirty="0"/>
              <a:t>Funds transfer: </a:t>
            </a:r>
            <a:r>
              <a:rPr lang="en-US" dirty="0"/>
              <a:t>Schedule one-time or recurring electronic transfers from a checking / savings account.</a:t>
            </a:r>
          </a:p>
          <a:p>
            <a:r>
              <a:rPr lang="en-US" b="1" dirty="0"/>
              <a:t>Account transfer: </a:t>
            </a:r>
            <a:r>
              <a:rPr lang="en-US" dirty="0"/>
              <a:t>Existing health benefit accounts or IRAs may be eligible to rollover or transfer funds.</a:t>
            </a:r>
          </a:p>
          <a:p>
            <a:r>
              <a:rPr lang="en-US" b="1" dirty="0"/>
              <a:t>Checks: </a:t>
            </a:r>
            <a:r>
              <a:rPr lang="en-US" dirty="0"/>
              <a:t>Some still prefer to send a check by mail.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9EC16-2548-4931-A10A-F6A697F9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3" y="713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F383-C811-43CC-80B5-02C0C4ED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2828A-6C43-4117-9955-6AFA9A074C30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US" dirty="0"/>
              <a:t>How it works for employees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6FFFA-8935-40B9-A6A8-88C0E7C82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Qualified healthcare expenses</a:t>
            </a:r>
          </a:p>
          <a:p>
            <a:pPr marL="0" indent="0">
              <a:buNone/>
            </a:pPr>
            <a:endParaRPr lang="en-US" sz="600" b="0" dirty="0">
              <a:solidFill>
                <a:srgbClr val="4C4C4C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4C4C4C"/>
                </a:solidFill>
              </a:rPr>
              <a:t>HSAs cover an extensive list of eligible, reimbursable expenses, as defined by the IRS. Qualified medical </a:t>
            </a:r>
            <a:br>
              <a:rPr lang="en-US" b="0" dirty="0">
                <a:solidFill>
                  <a:srgbClr val="4C4C4C"/>
                </a:solidFill>
              </a:rPr>
            </a:br>
            <a:r>
              <a:rPr lang="en-US" b="0" dirty="0">
                <a:solidFill>
                  <a:srgbClr val="4C4C4C"/>
                </a:solidFill>
              </a:rPr>
              <a:t>expenses are expenses for healthcare services for the participant and his or her spouse and dependents that </a:t>
            </a:r>
            <a:br>
              <a:rPr lang="en-US" b="0" dirty="0">
                <a:solidFill>
                  <a:srgbClr val="4C4C4C"/>
                </a:solidFill>
              </a:rPr>
            </a:br>
            <a:r>
              <a:rPr lang="en-US" b="0" dirty="0">
                <a:solidFill>
                  <a:srgbClr val="4C4C4C"/>
                </a:solidFill>
              </a:rPr>
              <a:t>are not paid by insurance.</a:t>
            </a:r>
          </a:p>
          <a:p>
            <a:pPr marL="0" indent="0">
              <a:buNone/>
            </a:pPr>
            <a:endParaRPr lang="en-US" sz="600" b="0" dirty="0">
              <a:solidFill>
                <a:srgbClr val="4C4C4C"/>
              </a:solidFill>
            </a:endParaRPr>
          </a:p>
          <a:p>
            <a:r>
              <a:rPr lang="en-US" b="0" dirty="0">
                <a:solidFill>
                  <a:srgbClr val="4C4C4C"/>
                </a:solidFill>
              </a:rPr>
              <a:t>Medical expenses paid with HSA dollars cannot be claimed as a deduction on a tax return</a:t>
            </a:r>
          </a:p>
          <a:p>
            <a:r>
              <a:rPr lang="en-US" b="0" dirty="0">
                <a:solidFill>
                  <a:srgbClr val="4C4C4C"/>
                </a:solidFill>
              </a:rPr>
              <a:t>Medical or other insurance premiums are not </a:t>
            </a:r>
            <a:br>
              <a:rPr lang="en-US" b="0" dirty="0">
                <a:solidFill>
                  <a:srgbClr val="4C4C4C"/>
                </a:solidFill>
              </a:rPr>
            </a:br>
            <a:r>
              <a:rPr lang="en-US" b="0" dirty="0">
                <a:solidFill>
                  <a:srgbClr val="4C4C4C"/>
                </a:solidFill>
              </a:rPr>
              <a:t>qualified expenses</a:t>
            </a:r>
          </a:p>
          <a:p>
            <a:r>
              <a:rPr lang="en-US" b="0" dirty="0">
                <a:solidFill>
                  <a:srgbClr val="4C4C4C"/>
                </a:solidFill>
              </a:rPr>
              <a:t>Participants receive 1099-SA reporting at the end of the year, which includes the total amount of distributions from the account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6A0B1-525B-486C-84B8-45E83E6E2C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Sample expenses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18EB6-1274-4854-9A3C-E3EB5CB776C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Copays &amp; coinsurance</a:t>
            </a:r>
          </a:p>
          <a:p>
            <a:r>
              <a:rPr lang="en-US" dirty="0"/>
              <a:t>Dental checkups</a:t>
            </a:r>
          </a:p>
          <a:p>
            <a:r>
              <a:rPr lang="en-US" dirty="0"/>
              <a:t>Vision exams</a:t>
            </a:r>
          </a:p>
          <a:p>
            <a:r>
              <a:rPr lang="en-US" dirty="0"/>
              <a:t>Contacts &amp; eyeglasses</a:t>
            </a:r>
          </a:p>
          <a:p>
            <a:r>
              <a:rPr lang="en-US" dirty="0"/>
              <a:t>Laser eye surgery</a:t>
            </a:r>
          </a:p>
          <a:p>
            <a:r>
              <a:rPr lang="en-US" dirty="0"/>
              <a:t>Prescription drugs</a:t>
            </a:r>
          </a:p>
          <a:p>
            <a:r>
              <a:rPr lang="en-US" dirty="0"/>
              <a:t>Prescribed over-the-counter medication</a:t>
            </a:r>
          </a:p>
          <a:p>
            <a:r>
              <a:rPr lang="en-US" dirty="0"/>
              <a:t>Chiropractic care</a:t>
            </a:r>
          </a:p>
          <a:p>
            <a:r>
              <a:rPr lang="en-US" dirty="0"/>
              <a:t>Orthodontia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7EB5A-5631-4F5C-9701-DA8EAF3E61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3" y="713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5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3E37-20A0-4F67-8462-AFC0FFD6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EA300-612B-4BAE-896F-29F92E00A6D8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US" dirty="0"/>
              <a:t>How it works for employees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FD16E-6B17-4F23-ACF3-FD77ECB2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066" y="2011680"/>
            <a:ext cx="6701259" cy="38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Investment account features</a:t>
            </a:r>
          </a:p>
          <a:p>
            <a:r>
              <a:rPr lang="en-US" b="0" dirty="0">
                <a:solidFill>
                  <a:srgbClr val="4C4C4C"/>
                </a:solidFill>
              </a:rPr>
              <a:t>Account holders must maintain a specific amount in their HSA before investing – this ‘maintain balance’ is displayed on the account holders’ investment account page</a:t>
            </a:r>
          </a:p>
          <a:p>
            <a:r>
              <a:rPr lang="en-US" b="0" dirty="0">
                <a:solidFill>
                  <a:srgbClr val="4C4C4C"/>
                </a:solidFill>
              </a:rPr>
              <a:t>HSA money in excess of the HSA ‘maintain balance’ can be transferred by the participant into an investment account</a:t>
            </a:r>
          </a:p>
          <a:p>
            <a:r>
              <a:rPr lang="en-US" b="0" dirty="0">
                <a:solidFill>
                  <a:srgbClr val="4C4C4C"/>
                </a:solidFill>
              </a:rPr>
              <a:t>Investment options include a standard list of </a:t>
            </a:r>
            <a:br>
              <a:rPr lang="en-US" b="0" dirty="0">
                <a:solidFill>
                  <a:srgbClr val="4C4C4C"/>
                </a:solidFill>
              </a:rPr>
            </a:br>
            <a:r>
              <a:rPr lang="en-US" b="0" dirty="0">
                <a:solidFill>
                  <a:srgbClr val="4C4C4C"/>
                </a:solidFill>
              </a:rPr>
              <a:t>mutual funds</a:t>
            </a:r>
          </a:p>
          <a:p>
            <a:r>
              <a:rPr lang="en-US" b="0" dirty="0">
                <a:solidFill>
                  <a:srgbClr val="4C4C4C"/>
                </a:solidFill>
              </a:rPr>
              <a:t>Similar to a 401k plan, participants can set up allocation models for future contributions</a:t>
            </a:r>
          </a:p>
          <a:p>
            <a:r>
              <a:rPr lang="en-US" b="0" dirty="0">
                <a:solidFill>
                  <a:srgbClr val="4C4C4C"/>
                </a:solidFill>
              </a:rPr>
              <a:t>Participants can transfer money to or from their investment account at any time</a:t>
            </a:r>
          </a:p>
        </p:txBody>
      </p:sp>
      <p:pic>
        <p:nvPicPr>
          <p:cNvPr id="5" name="Picture Placeholder 11" descr="139913756 thinkstock.jpg">
            <a:extLst>
              <a:ext uri="{FF2B5EF4-FFF2-40B4-BE49-F238E27FC236}">
                <a16:creationId xmlns:a16="http://schemas.microsoft.com/office/drawing/2014/main" id="{F4BBBFBA-51FB-4F91-A4B3-292B04966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/>
        </p:blipFill>
        <p:spPr>
          <a:xfrm>
            <a:off x="8529638" y="2336619"/>
            <a:ext cx="3662362" cy="3395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6A183-107C-4247-B677-7845BBF5B3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3" y="713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43FF84-59F1-482B-B537-AEF8D934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C8852-096A-4CC9-9673-CF96A7C404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22" y="3324462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965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Roboto Slab</vt:lpstr>
      <vt:lpstr>Office Theme</vt:lpstr>
      <vt:lpstr>Health Savings Accounts</vt:lpstr>
      <vt:lpstr>Health Savings Accounts (HSAs)</vt:lpstr>
      <vt:lpstr>How Does an HSA Work?</vt:lpstr>
      <vt:lpstr>Health Savings Account</vt:lpstr>
      <vt:lpstr>Health Savings Account</vt:lpstr>
      <vt:lpstr>Health Savings Account</vt:lpstr>
      <vt:lpstr>Health Savings Account</vt:lpstr>
      <vt:lpstr>Health Savings Account</vt:lpstr>
      <vt:lpstr>Account Access</vt:lpstr>
      <vt:lpstr>Online HSA Access</vt:lpstr>
      <vt:lpstr>Mobile HSA Access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Kutche</dc:creator>
  <cp:lastModifiedBy>Ross Honig</cp:lastModifiedBy>
  <cp:revision>56</cp:revision>
  <dcterms:created xsi:type="dcterms:W3CDTF">2017-08-08T21:07:18Z</dcterms:created>
  <dcterms:modified xsi:type="dcterms:W3CDTF">2020-10-29T21:22:41Z</dcterms:modified>
</cp:coreProperties>
</file>